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6" r:id="rId3"/>
    <p:sldId id="2147469623" r:id="rId4"/>
    <p:sldId id="267" r:id="rId5"/>
    <p:sldId id="268" r:id="rId6"/>
    <p:sldId id="2147469619" r:id="rId7"/>
    <p:sldId id="2147469614" r:id="rId8"/>
    <p:sldId id="2147469621" r:id="rId9"/>
    <p:sldId id="2147469615" r:id="rId10"/>
    <p:sldId id="2147469616" r:id="rId11"/>
    <p:sldId id="259" r:id="rId12"/>
    <p:sldId id="261" r:id="rId13"/>
    <p:sldId id="281" r:id="rId14"/>
    <p:sldId id="2147469617"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4B293-09C8-49C2-89A6-6220542C5456}" v="16" dt="2025-01-24T15:41:08.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58"/>
  </p:normalViewPr>
  <p:slideViewPr>
    <p:cSldViewPr snapToGrid="0">
      <p:cViewPr>
        <p:scale>
          <a:sx n="45" d="100"/>
          <a:sy n="45" d="100"/>
        </p:scale>
        <p:origin x="39" y="870"/>
      </p:cViewPr>
      <p:guideLst/>
    </p:cSldViewPr>
  </p:slideViewPr>
  <p:notesTextViewPr>
    <p:cViewPr>
      <p:scale>
        <a:sx n="1" d="1"/>
        <a:sy n="1" d="1"/>
      </p:scale>
      <p:origin x="0" y="-27"/>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ch, Paul" userId="cf849921-ed7c-407e-94ff-97c98d1c5957" providerId="ADAL" clId="{2B74B293-09C8-49C2-89A6-6220542C5456}"/>
    <pc:docChg chg="undo custSel delSld modSld">
      <pc:chgData name="Finch, Paul" userId="cf849921-ed7c-407e-94ff-97c98d1c5957" providerId="ADAL" clId="{2B74B293-09C8-49C2-89A6-6220542C5456}" dt="2025-01-24T15:44:15.947" v="588" actId="20577"/>
      <pc:docMkLst>
        <pc:docMk/>
      </pc:docMkLst>
      <pc:sldChg chg="del">
        <pc:chgData name="Finch, Paul" userId="cf849921-ed7c-407e-94ff-97c98d1c5957" providerId="ADAL" clId="{2B74B293-09C8-49C2-89A6-6220542C5456}" dt="2025-01-24T14:28:22.748" v="1" actId="2696"/>
        <pc:sldMkLst>
          <pc:docMk/>
          <pc:sldMk cId="3959761056" sldId="259"/>
        </pc:sldMkLst>
      </pc:sldChg>
      <pc:sldChg chg="modSp mod">
        <pc:chgData name="Finch, Paul" userId="cf849921-ed7c-407e-94ff-97c98d1c5957" providerId="ADAL" clId="{2B74B293-09C8-49C2-89A6-6220542C5456}" dt="2025-01-24T15:41:47.559" v="387" actId="120"/>
        <pc:sldMkLst>
          <pc:docMk/>
          <pc:sldMk cId="2102107727" sldId="266"/>
        </pc:sldMkLst>
        <pc:spChg chg="mod">
          <ac:chgData name="Finch, Paul" userId="cf849921-ed7c-407e-94ff-97c98d1c5957" providerId="ADAL" clId="{2B74B293-09C8-49C2-89A6-6220542C5456}" dt="2025-01-24T15:41:47.559" v="387" actId="120"/>
          <ac:spMkLst>
            <pc:docMk/>
            <pc:sldMk cId="2102107727" sldId="266"/>
            <ac:spMk id="2" creationId="{491FF75E-D176-9DE1-EF44-5D1A5965D8C3}"/>
          </ac:spMkLst>
        </pc:spChg>
      </pc:sldChg>
      <pc:sldChg chg="modSp mod">
        <pc:chgData name="Finch, Paul" userId="cf849921-ed7c-407e-94ff-97c98d1c5957" providerId="ADAL" clId="{2B74B293-09C8-49C2-89A6-6220542C5456}" dt="2025-01-24T15:29:03.952" v="330" actId="20577"/>
        <pc:sldMkLst>
          <pc:docMk/>
          <pc:sldMk cId="1990668368" sldId="269"/>
        </pc:sldMkLst>
        <pc:spChg chg="mod">
          <ac:chgData name="Finch, Paul" userId="cf849921-ed7c-407e-94ff-97c98d1c5957" providerId="ADAL" clId="{2B74B293-09C8-49C2-89A6-6220542C5456}" dt="2025-01-24T15:29:03.952" v="330" actId="20577"/>
          <ac:spMkLst>
            <pc:docMk/>
            <pc:sldMk cId="1990668368" sldId="269"/>
            <ac:spMk id="5" creationId="{A2CA1287-0A5B-A3D0-6518-EC52E6E664A0}"/>
          </ac:spMkLst>
        </pc:spChg>
      </pc:sldChg>
      <pc:sldChg chg="mod modShow">
        <pc:chgData name="Finch, Paul" userId="cf849921-ed7c-407e-94ff-97c98d1c5957" providerId="ADAL" clId="{2B74B293-09C8-49C2-89A6-6220542C5456}" dt="2025-01-24T15:40:52.815" v="331" actId="729"/>
        <pc:sldMkLst>
          <pc:docMk/>
          <pc:sldMk cId="105873922" sldId="281"/>
        </pc:sldMkLst>
      </pc:sldChg>
      <pc:sldChg chg="addSp modSp del mod">
        <pc:chgData name="Finch, Paul" userId="cf849921-ed7c-407e-94ff-97c98d1c5957" providerId="ADAL" clId="{2B74B293-09C8-49C2-89A6-6220542C5456}" dt="2025-01-24T15:43:56.408" v="586" actId="2696"/>
        <pc:sldMkLst>
          <pc:docMk/>
          <pc:sldMk cId="420914113" sldId="2147469612"/>
        </pc:sldMkLst>
        <pc:spChg chg="mod">
          <ac:chgData name="Finch, Paul" userId="cf849921-ed7c-407e-94ff-97c98d1c5957" providerId="ADAL" clId="{2B74B293-09C8-49C2-89A6-6220542C5456}" dt="2025-01-24T15:20:19.742" v="10" actId="1076"/>
          <ac:spMkLst>
            <pc:docMk/>
            <pc:sldMk cId="420914113" sldId="2147469612"/>
            <ac:spMk id="2" creationId="{00446180-84C4-FBB3-F53B-658DAC817188}"/>
          </ac:spMkLst>
        </pc:spChg>
        <pc:spChg chg="mod">
          <ac:chgData name="Finch, Paul" userId="cf849921-ed7c-407e-94ff-97c98d1c5957" providerId="ADAL" clId="{2B74B293-09C8-49C2-89A6-6220542C5456}" dt="2025-01-24T15:20:49.001" v="44" actId="20577"/>
          <ac:spMkLst>
            <pc:docMk/>
            <pc:sldMk cId="420914113" sldId="2147469612"/>
            <ac:spMk id="5" creationId="{13FEF9C0-38D1-0763-FEF0-00B8B8C7EA5E}"/>
          </ac:spMkLst>
        </pc:spChg>
        <pc:spChg chg="add mod">
          <ac:chgData name="Finch, Paul" userId="cf849921-ed7c-407e-94ff-97c98d1c5957" providerId="ADAL" clId="{2B74B293-09C8-49C2-89A6-6220542C5456}" dt="2025-01-24T15:21:19.048" v="92" actId="20577"/>
          <ac:spMkLst>
            <pc:docMk/>
            <pc:sldMk cId="420914113" sldId="2147469612"/>
            <ac:spMk id="6" creationId="{DEA7735A-9D88-6311-DE51-241E12D6DAFC}"/>
          </ac:spMkLst>
        </pc:spChg>
      </pc:sldChg>
      <pc:sldChg chg="addSp delSp modSp mod">
        <pc:chgData name="Finch, Paul" userId="cf849921-ed7c-407e-94ff-97c98d1c5957" providerId="ADAL" clId="{2B74B293-09C8-49C2-89A6-6220542C5456}" dt="2025-01-24T15:44:15.947" v="588" actId="20577"/>
        <pc:sldMkLst>
          <pc:docMk/>
          <pc:sldMk cId="3744808134" sldId="2147469621"/>
        </pc:sldMkLst>
        <pc:spChg chg="add mod">
          <ac:chgData name="Finch, Paul" userId="cf849921-ed7c-407e-94ff-97c98d1c5957" providerId="ADAL" clId="{2B74B293-09C8-49C2-89A6-6220542C5456}" dt="2025-01-24T15:44:15.947" v="588" actId="20577"/>
          <ac:spMkLst>
            <pc:docMk/>
            <pc:sldMk cId="3744808134" sldId="2147469621"/>
            <ac:spMk id="4" creationId="{26C81D64-4221-A447-B00E-0E10A1277DD8}"/>
          </ac:spMkLst>
        </pc:spChg>
        <pc:spChg chg="del">
          <ac:chgData name="Finch, Paul" userId="cf849921-ed7c-407e-94ff-97c98d1c5957" providerId="ADAL" clId="{2B74B293-09C8-49C2-89A6-6220542C5456}" dt="2025-01-24T15:21:59.232" v="93" actId="478"/>
          <ac:spMkLst>
            <pc:docMk/>
            <pc:sldMk cId="3744808134" sldId="2147469621"/>
            <ac:spMk id="9" creationId="{599406EE-BF13-C212-920D-830E233938B4}"/>
          </ac:spMkLst>
        </pc:spChg>
      </pc:sldChg>
      <pc:sldChg chg="del delDesignElem">
        <pc:chgData name="Finch, Paul" userId="cf849921-ed7c-407e-94ff-97c98d1c5957" providerId="ADAL" clId="{2B74B293-09C8-49C2-89A6-6220542C5456}" dt="2025-01-24T15:41:10.548" v="333" actId="47"/>
        <pc:sldMkLst>
          <pc:docMk/>
          <pc:sldMk cId="3736501808" sldId="2147469622"/>
        </pc:sldMkLst>
      </pc:sldChg>
      <pc:sldChg chg="del">
        <pc:chgData name="Finch, Paul" userId="cf849921-ed7c-407e-94ff-97c98d1c5957" providerId="ADAL" clId="{2B74B293-09C8-49C2-89A6-6220542C5456}" dt="2025-01-24T14:28:17.797" v="0" actId="2696"/>
        <pc:sldMkLst>
          <pc:docMk/>
          <pc:sldMk cId="4057504452" sldId="2147469622"/>
        </pc:sldMkLst>
      </pc:sldChg>
      <pc:sldChg chg="modSp mod">
        <pc:chgData name="Finch, Paul" userId="cf849921-ed7c-407e-94ff-97c98d1c5957" providerId="ADAL" clId="{2B74B293-09C8-49C2-89A6-6220542C5456}" dt="2025-01-24T15:43:40.849" v="585" actId="255"/>
        <pc:sldMkLst>
          <pc:docMk/>
          <pc:sldMk cId="1885952700" sldId="2147469623"/>
        </pc:sldMkLst>
        <pc:spChg chg="mod">
          <ac:chgData name="Finch, Paul" userId="cf849921-ed7c-407e-94ff-97c98d1c5957" providerId="ADAL" clId="{2B74B293-09C8-49C2-89A6-6220542C5456}" dt="2025-01-24T15:41:52.751" v="388" actId="120"/>
          <ac:spMkLst>
            <pc:docMk/>
            <pc:sldMk cId="1885952700" sldId="2147469623"/>
            <ac:spMk id="2" creationId="{2D18DA3B-2A0F-6C50-304A-8B136262758B}"/>
          </ac:spMkLst>
        </pc:spChg>
        <pc:spChg chg="mod">
          <ac:chgData name="Finch, Paul" userId="cf849921-ed7c-407e-94ff-97c98d1c5957" providerId="ADAL" clId="{2B74B293-09C8-49C2-89A6-6220542C5456}" dt="2025-01-24T15:43:40.849" v="585" actId="255"/>
          <ac:spMkLst>
            <pc:docMk/>
            <pc:sldMk cId="1885952700" sldId="2147469623"/>
            <ac:spMk id="3" creationId="{51540AAD-46B6-F5A9-00A2-06274AEDB58D}"/>
          </ac:spMkLst>
        </pc:spChg>
      </pc:sldChg>
      <pc:sldMasterChg chg="delSldLayout">
        <pc:chgData name="Finch, Paul" userId="cf849921-ed7c-407e-94ff-97c98d1c5957" providerId="ADAL" clId="{2B74B293-09C8-49C2-89A6-6220542C5456}" dt="2025-01-24T15:43:56.408" v="586" actId="2696"/>
        <pc:sldMasterMkLst>
          <pc:docMk/>
          <pc:sldMasterMk cId="3648565651" sldId="2147483648"/>
        </pc:sldMasterMkLst>
        <pc:sldLayoutChg chg="del">
          <pc:chgData name="Finch, Paul" userId="cf849921-ed7c-407e-94ff-97c98d1c5957" providerId="ADAL" clId="{2B74B293-09C8-49C2-89A6-6220542C5456}" dt="2025-01-24T15:43:56.408" v="586" actId="2696"/>
          <pc:sldLayoutMkLst>
            <pc:docMk/>
            <pc:sldMasterMk cId="3648565651" sldId="2147483648"/>
            <pc:sldLayoutMk cId="3444601927"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Room</c:v>
                </c:pt>
              </c:strCache>
            </c:strRef>
          </c:tx>
          <c:spPr>
            <a:solidFill>
              <a:schemeClr val="accent1"/>
            </a:solidFill>
            <a:ln>
              <a:noFill/>
            </a:ln>
            <a:effectLst/>
          </c:spPr>
          <c:invertIfNegative val="0"/>
          <c:cat>
            <c:strRef>
              <c:f>Sheet1!$A$2:$A$4</c:f>
              <c:strCache>
                <c:ptCount val="3"/>
                <c:pt idx="0">
                  <c:v>RevPAR</c:v>
                </c:pt>
                <c:pt idx="1">
                  <c:v>RevPAG</c:v>
                </c:pt>
                <c:pt idx="2">
                  <c:v>RevPAG+</c:v>
                </c:pt>
              </c:strCache>
            </c:strRef>
          </c:cat>
          <c:val>
            <c:numRef>
              <c:f>Sheet1!$B$2:$B$4</c:f>
              <c:numCache>
                <c:formatCode>General</c:formatCode>
                <c:ptCount val="3"/>
                <c:pt idx="0">
                  <c:v>1</c:v>
                </c:pt>
                <c:pt idx="1">
                  <c:v>1</c:v>
                </c:pt>
                <c:pt idx="2">
                  <c:v>1</c:v>
                </c:pt>
              </c:numCache>
            </c:numRef>
          </c:val>
          <c:extLst>
            <c:ext xmlns:c16="http://schemas.microsoft.com/office/drawing/2014/chart" uri="{C3380CC4-5D6E-409C-BE32-E72D297353CC}">
              <c16:uniqueId val="{00000000-DFF2-5544-9BF8-D9AB49EEB182}"/>
            </c:ext>
          </c:extLst>
        </c:ser>
        <c:ser>
          <c:idx val="1"/>
          <c:order val="1"/>
          <c:tx>
            <c:strRef>
              <c:f>Sheet1!$C$1</c:f>
              <c:strCache>
                <c:ptCount val="1"/>
                <c:pt idx="0">
                  <c:v>Amenties</c:v>
                </c:pt>
              </c:strCache>
            </c:strRef>
          </c:tx>
          <c:spPr>
            <a:solidFill>
              <a:schemeClr val="accent2"/>
            </a:solidFill>
            <a:ln>
              <a:noFill/>
            </a:ln>
            <a:effectLst/>
          </c:spPr>
          <c:invertIfNegative val="0"/>
          <c:cat>
            <c:strRef>
              <c:f>Sheet1!$A$2:$A$4</c:f>
              <c:strCache>
                <c:ptCount val="3"/>
                <c:pt idx="0">
                  <c:v>RevPAR</c:v>
                </c:pt>
                <c:pt idx="1">
                  <c:v>RevPAG</c:v>
                </c:pt>
                <c:pt idx="2">
                  <c:v>RevPAG+</c:v>
                </c:pt>
              </c:strCache>
            </c:strRef>
          </c:cat>
          <c:val>
            <c:numRef>
              <c:f>Sheet1!$C$2:$C$4</c:f>
              <c:numCache>
                <c:formatCode>General</c:formatCode>
                <c:ptCount val="3"/>
                <c:pt idx="0">
                  <c:v>0</c:v>
                </c:pt>
                <c:pt idx="1">
                  <c:v>0.5</c:v>
                </c:pt>
                <c:pt idx="2">
                  <c:v>0.5</c:v>
                </c:pt>
              </c:numCache>
            </c:numRef>
          </c:val>
          <c:extLst>
            <c:ext xmlns:c16="http://schemas.microsoft.com/office/drawing/2014/chart" uri="{C3380CC4-5D6E-409C-BE32-E72D297353CC}">
              <c16:uniqueId val="{00000001-DFF2-5544-9BF8-D9AB49EEB182}"/>
            </c:ext>
          </c:extLst>
        </c:ser>
        <c:ser>
          <c:idx val="2"/>
          <c:order val="2"/>
          <c:tx>
            <c:strRef>
              <c:f>Sheet1!$D$1</c:f>
              <c:strCache>
                <c:ptCount val="1"/>
                <c:pt idx="0">
                  <c:v>Potential</c:v>
                </c:pt>
              </c:strCache>
            </c:strRef>
          </c:tx>
          <c:spPr>
            <a:solidFill>
              <a:schemeClr val="bg2"/>
            </a:solidFill>
            <a:ln>
              <a:noFill/>
            </a:ln>
            <a:effectLst/>
          </c:spPr>
          <c:invertIfNegative val="0"/>
          <c:cat>
            <c:strRef>
              <c:f>Sheet1!$A$2:$A$4</c:f>
              <c:strCache>
                <c:ptCount val="3"/>
                <c:pt idx="0">
                  <c:v>RevPAR</c:v>
                </c:pt>
                <c:pt idx="1">
                  <c:v>RevPAG</c:v>
                </c:pt>
                <c:pt idx="2">
                  <c:v>RevPAG+</c:v>
                </c:pt>
              </c:strCache>
            </c:strRef>
          </c:cat>
          <c:val>
            <c:numRef>
              <c:f>Sheet1!$D$2:$D$4</c:f>
              <c:numCache>
                <c:formatCode>General</c:formatCode>
                <c:ptCount val="3"/>
                <c:pt idx="0">
                  <c:v>0</c:v>
                </c:pt>
                <c:pt idx="1">
                  <c:v>0</c:v>
                </c:pt>
                <c:pt idx="2">
                  <c:v>0.25</c:v>
                </c:pt>
              </c:numCache>
            </c:numRef>
          </c:val>
          <c:extLst>
            <c:ext xmlns:c16="http://schemas.microsoft.com/office/drawing/2014/chart" uri="{C3380CC4-5D6E-409C-BE32-E72D297353CC}">
              <c16:uniqueId val="{00000002-DFF2-5544-9BF8-D9AB49EEB182}"/>
            </c:ext>
          </c:extLst>
        </c:ser>
        <c:dLbls>
          <c:showLegendKey val="0"/>
          <c:showVal val="0"/>
          <c:showCatName val="0"/>
          <c:showSerName val="0"/>
          <c:showPercent val="0"/>
          <c:showBubbleSize val="0"/>
        </c:dLbls>
        <c:gapWidth val="150"/>
        <c:overlap val="100"/>
        <c:axId val="84953759"/>
        <c:axId val="1926898736"/>
      </c:barChart>
      <c:catAx>
        <c:axId val="8495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926898736"/>
        <c:crosses val="autoZero"/>
        <c:auto val="1"/>
        <c:lblAlgn val="ctr"/>
        <c:lblOffset val="100"/>
        <c:noMultiLvlLbl val="0"/>
      </c:catAx>
      <c:valAx>
        <c:axId val="1926898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solidFill>
                      <a:schemeClr val="bg1"/>
                    </a:solidFill>
                  </a:rPr>
                  <a:t>Revenue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495375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C02BA-90FD-4487-A8C1-6662A5A44033}"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F54D4-46A4-45CC-AEF5-2297CEAAF578}" type="slidenum">
              <a:rPr lang="en-US" smtClean="0"/>
              <a:t>‹#›</a:t>
            </a:fld>
            <a:endParaRPr lang="en-US"/>
          </a:p>
        </p:txBody>
      </p:sp>
    </p:spTree>
    <p:extLst>
      <p:ext uri="{BB962C8B-B14F-4D97-AF65-F5344CB8AC3E}">
        <p14:creationId xmlns:p14="http://schemas.microsoft.com/office/powerpoint/2010/main" val="423056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subscribe the the revenue potential of the guest then why isn’t Revenue Per Guest, or some similar metric, more used and talked about across our industry? I would suggest that the answer is that hospitality technology has been slow to catch up.</a:t>
            </a:r>
          </a:p>
          <a:p>
            <a:endParaRPr lang="en-GB"/>
          </a:p>
          <a:p>
            <a:r>
              <a:rPr lang="en-GB"/>
              <a:t>This slide is perhaps an over-simplification of a situation that many properties face and this is that the challenge of tracking revenue per guest is hindered by the ‘which guest’. The way that many solutions are architected means that a guest is registered, booked into and known by any number of booking systems across a property and to date, merging and making sense of these multiple guest profiles is not easy.</a:t>
            </a:r>
          </a:p>
          <a:p>
            <a:endParaRPr lang="en-GB"/>
          </a:p>
          <a:p>
            <a:r>
              <a:rPr lang="en-GB"/>
              <a:t>The architecture is attractive at first glance. Often called ‘best of breed’ it offers a property the scope to purchase or use whatever solution is currently operating, or is preferred, in any amenity of the property. For the restaurant, or the spa this is great, they can run their business efficiently with a system that staff know, and works well for them, but for the operations team the story changes. While all these systems can ‘talk to each other’ through a network of APIs (application programming interfaces) interoperability doesn’t deliver interchangeability. Yes, the systems talk to each other, but do they pass data in a way that unifies and normalises these data? Unless there is a data management team doing this work then the answer is probably no, and any analysis of individual guests will be done through spreadsheet analyses. Time consuming, complex with results that add little value to decision making while a guest is still on property. </a:t>
            </a:r>
          </a:p>
        </p:txBody>
      </p:sp>
      <p:sp>
        <p:nvSpPr>
          <p:cNvPr id="4" name="Slide Number Placeholder 3"/>
          <p:cNvSpPr>
            <a:spLocks noGrp="1"/>
          </p:cNvSpPr>
          <p:nvPr>
            <p:ph type="sldNum" sz="quarter" idx="5"/>
          </p:nvPr>
        </p:nvSpPr>
        <p:spPr/>
        <p:txBody>
          <a:bodyPr/>
          <a:lstStyle/>
          <a:p>
            <a:fld id="{8FAD366D-6CAF-954A-B60B-7A447D2A28BE}" type="slidenum">
              <a:rPr lang="en-US" smtClean="0"/>
              <a:t>7</a:t>
            </a:fld>
            <a:endParaRPr lang="en-US"/>
          </a:p>
        </p:txBody>
      </p:sp>
    </p:spTree>
    <p:extLst>
      <p:ext uri="{BB962C8B-B14F-4D97-AF65-F5344CB8AC3E}">
        <p14:creationId xmlns:p14="http://schemas.microsoft.com/office/powerpoint/2010/main" val="289587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multiple guest profiles is problematic, then the obvious answer is a single guest profile and more importantly a system architecture that enables this. The technology principles are pretty straightforward, if every amenity and service across a property is using the same booking engine than maintaining a single guest profile follows. Of course, the benefits of a single guest profile aren’t just of value to the property operations team, they are of significant value to the guests themselves and through the ability to book a complete itinerary in one transaction.</a:t>
            </a:r>
          </a:p>
          <a:p>
            <a:endParaRPr lang="en-GB"/>
          </a:p>
          <a:p>
            <a:r>
              <a:rPr lang="en-GB"/>
              <a:t>What you see here is a ‘simplified’ technology architecture and the challenge of simplification is that it is hard. Steve Jobs famously described how hard, simple is. Simple is a driving force of the Apple business and technology that we all know today and if simple is hard then it takes time, effort, resources, commitment and dedication. </a:t>
            </a:r>
          </a:p>
        </p:txBody>
      </p:sp>
      <p:sp>
        <p:nvSpPr>
          <p:cNvPr id="4" name="Slide Number Placeholder 3"/>
          <p:cNvSpPr>
            <a:spLocks noGrp="1"/>
          </p:cNvSpPr>
          <p:nvPr>
            <p:ph type="sldNum" sz="quarter" idx="5"/>
          </p:nvPr>
        </p:nvSpPr>
        <p:spPr/>
        <p:txBody>
          <a:bodyPr/>
          <a:lstStyle/>
          <a:p>
            <a:fld id="{8FAD366D-6CAF-954A-B60B-7A447D2A28BE}" type="slidenum">
              <a:rPr lang="en-US" smtClean="0"/>
              <a:t>9</a:t>
            </a:fld>
            <a:endParaRPr lang="en-US"/>
          </a:p>
        </p:txBody>
      </p:sp>
    </p:spTree>
    <p:extLst>
      <p:ext uri="{BB962C8B-B14F-4D97-AF65-F5344CB8AC3E}">
        <p14:creationId xmlns:p14="http://schemas.microsoft.com/office/powerpoint/2010/main" val="34510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we have technology that can deliver an operational single guest profile, like Uber we can start learning more about each guests' habits, preferences, choices and with this insight begin making decisions, often in real-time with the guest, that open new revenue potential so that measuring ‘Revenue Per Guest’ becomes the baseline, we can now look beyond at growth and how else we can monetise the guest to grow revenue beyond the room. </a:t>
            </a:r>
          </a:p>
          <a:p>
            <a:endParaRPr lang="en-GB"/>
          </a:p>
          <a:p>
            <a:r>
              <a:rPr lang="en-GB"/>
              <a:t>At Agilysys we have been conducting some pilot work to study this potential and look at how technology could begin to predict revenue opportunity per guest. </a:t>
            </a:r>
          </a:p>
        </p:txBody>
      </p:sp>
      <p:sp>
        <p:nvSpPr>
          <p:cNvPr id="4" name="Slide Number Placeholder 3"/>
          <p:cNvSpPr>
            <a:spLocks noGrp="1"/>
          </p:cNvSpPr>
          <p:nvPr>
            <p:ph type="sldNum" sz="quarter" idx="5"/>
          </p:nvPr>
        </p:nvSpPr>
        <p:spPr/>
        <p:txBody>
          <a:bodyPr/>
          <a:lstStyle/>
          <a:p>
            <a:fld id="{8FAD366D-6CAF-954A-B60B-7A447D2A28BE}" type="slidenum">
              <a:rPr lang="en-US" smtClean="0"/>
              <a:t>10</a:t>
            </a:fld>
            <a:endParaRPr lang="en-US"/>
          </a:p>
        </p:txBody>
      </p:sp>
    </p:spTree>
    <p:extLst>
      <p:ext uri="{BB962C8B-B14F-4D97-AF65-F5344CB8AC3E}">
        <p14:creationId xmlns:p14="http://schemas.microsoft.com/office/powerpoint/2010/main" val="278564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Working with a team of data scientists and 12 months of anonymised data of 1,000 guests of a USA multi-amenity property the team has examined patterns, behaviours and conducted propensity modelling on the cross-selling opportunities to guests while on property. The findings to date have been fascinating. </a:t>
            </a:r>
          </a:p>
        </p:txBody>
      </p:sp>
      <p:sp>
        <p:nvSpPr>
          <p:cNvPr id="4" name="Slide Number Placeholder 3"/>
          <p:cNvSpPr>
            <a:spLocks noGrp="1"/>
          </p:cNvSpPr>
          <p:nvPr>
            <p:ph type="sldNum" sz="quarter" idx="5"/>
          </p:nvPr>
        </p:nvSpPr>
        <p:spPr/>
        <p:txBody>
          <a:bodyPr/>
          <a:lstStyle/>
          <a:p>
            <a:fld id="{8FAD366D-6CAF-954A-B60B-7A447D2A28BE}" type="slidenum">
              <a:rPr lang="en-US" smtClean="0"/>
              <a:t>11</a:t>
            </a:fld>
            <a:endParaRPr lang="en-US"/>
          </a:p>
        </p:txBody>
      </p:sp>
    </p:spTree>
    <p:extLst>
      <p:ext uri="{BB962C8B-B14F-4D97-AF65-F5344CB8AC3E}">
        <p14:creationId xmlns:p14="http://schemas.microsoft.com/office/powerpoint/2010/main" val="150936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you see here is real findings from the study to date. On the left is the view for the property which shows that the 1,000 guests modelled:</a:t>
            </a:r>
          </a:p>
          <a:p>
            <a:endParaRPr lang="en-GB" dirty="0"/>
          </a:p>
          <a:p>
            <a:pPr marL="171450" indent="-171450">
              <a:buFontTx/>
              <a:buChar char="-"/>
            </a:pPr>
            <a:r>
              <a:rPr lang="en-GB" dirty="0"/>
              <a:t>Spent a total of $4.2M in the 12-month period</a:t>
            </a:r>
          </a:p>
          <a:p>
            <a:pPr marL="171450" indent="-171450">
              <a:buFontTx/>
              <a:buChar char="-"/>
            </a:pPr>
            <a:r>
              <a:rPr lang="en-GB" dirty="0"/>
              <a:t>That a total uplift opportunity of $1.8M was available in the 12-month period</a:t>
            </a:r>
          </a:p>
          <a:p>
            <a:pPr marL="171450" indent="-171450">
              <a:buFontTx/>
              <a:buChar char="-"/>
            </a:pPr>
            <a:r>
              <a:rPr lang="en-GB" dirty="0"/>
              <a:t>Using propensity modelling (this is the likelihood of guests taking offers) then $393K of missed sales were left on the table over the 12-month period</a:t>
            </a:r>
          </a:p>
          <a:p>
            <a:pPr marL="171450" indent="-171450">
              <a:buFontTx/>
              <a:buChar char="-"/>
            </a:pPr>
            <a:r>
              <a:rPr lang="en-GB" dirty="0"/>
              <a:t>Finally, the projected revenue uplift over the 12 months would have been 9.3%</a:t>
            </a:r>
          </a:p>
          <a:p>
            <a:pPr marL="171450" indent="-171450">
              <a:buFontTx/>
              <a:buChar char="-"/>
            </a:pPr>
            <a:endParaRPr lang="en-GB" dirty="0"/>
          </a:p>
          <a:p>
            <a:pPr marL="171450" indent="-171450">
              <a:buFontTx/>
              <a:buChar char="-"/>
            </a:pPr>
            <a:r>
              <a:rPr lang="en-GB" dirty="0"/>
              <a:t>On the right hand side, you can see the individual breakdown by amenity where the largest cross sell opportunity was with Spa services at 13.5% missed opportunity over 12 months. </a:t>
            </a:r>
          </a:p>
        </p:txBody>
      </p:sp>
      <p:sp>
        <p:nvSpPr>
          <p:cNvPr id="4" name="Slide Number Placeholder 3"/>
          <p:cNvSpPr>
            <a:spLocks noGrp="1"/>
          </p:cNvSpPr>
          <p:nvPr>
            <p:ph type="sldNum" sz="quarter" idx="5"/>
          </p:nvPr>
        </p:nvSpPr>
        <p:spPr/>
        <p:txBody>
          <a:bodyPr/>
          <a:lstStyle/>
          <a:p>
            <a:fld id="{8FAD366D-6CAF-954A-B60B-7A447D2A28BE}" type="slidenum">
              <a:rPr lang="en-US" smtClean="0"/>
              <a:t>12</a:t>
            </a:fld>
            <a:endParaRPr lang="en-US"/>
          </a:p>
        </p:txBody>
      </p:sp>
    </p:spTree>
    <p:extLst>
      <p:ext uri="{BB962C8B-B14F-4D97-AF65-F5344CB8AC3E}">
        <p14:creationId xmlns:p14="http://schemas.microsoft.com/office/powerpoint/2010/main" val="299967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shows the findings for just one guest, guest ID 251. </a:t>
            </a:r>
          </a:p>
          <a:p>
            <a:endParaRPr lang="en-GB"/>
          </a:p>
          <a:p>
            <a:r>
              <a:rPr lang="en-GB"/>
              <a:t>Guest 251 is an executive traveller who has made 4 stays at the property with a total spend of $3,743 (shown in the blue panel). The total cross sell opportunity for this guest was $1,664 with the propensity model showing a strong likelihood of $293 additional revenue from this guest at a next visit. The additional revenue opportunity is projected to come from three sources</a:t>
            </a:r>
          </a:p>
          <a:p>
            <a:endParaRPr lang="en-GB"/>
          </a:p>
          <a:p>
            <a:pPr marL="171450" indent="-171450">
              <a:buFontTx/>
              <a:buChar char="-"/>
            </a:pPr>
            <a:r>
              <a:rPr lang="en-GB"/>
              <a:t>Enhanced room package(s)</a:t>
            </a:r>
          </a:p>
          <a:p>
            <a:pPr marL="171450" indent="-171450">
              <a:buFontTx/>
              <a:buChar char="-"/>
            </a:pPr>
            <a:r>
              <a:rPr lang="en-GB"/>
              <a:t>Golf round(s)</a:t>
            </a:r>
          </a:p>
          <a:p>
            <a:pPr marL="171450" indent="-171450">
              <a:buFontTx/>
              <a:buChar char="-"/>
            </a:pPr>
            <a:r>
              <a:rPr lang="en-GB"/>
              <a:t>Spa massage services</a:t>
            </a:r>
          </a:p>
          <a:p>
            <a:pPr marL="171450" indent="-171450">
              <a:buFontTx/>
              <a:buChar char="-"/>
            </a:pPr>
            <a:endParaRPr lang="en-GB"/>
          </a:p>
          <a:p>
            <a:pPr marL="171450" indent="-171450">
              <a:buFontTx/>
              <a:buChar char="-"/>
            </a:pPr>
            <a:r>
              <a:rPr lang="en-GB"/>
              <a:t>The details, although small are shown in the left-hand window the services that this traveller has purchased before and in the right-hand window the services that could be offered with the likelihood of them being taken.</a:t>
            </a:r>
          </a:p>
        </p:txBody>
      </p:sp>
      <p:sp>
        <p:nvSpPr>
          <p:cNvPr id="4" name="Slide Number Placeholder 3"/>
          <p:cNvSpPr>
            <a:spLocks noGrp="1"/>
          </p:cNvSpPr>
          <p:nvPr>
            <p:ph type="sldNum" sz="quarter" idx="5"/>
          </p:nvPr>
        </p:nvSpPr>
        <p:spPr/>
        <p:txBody>
          <a:bodyPr/>
          <a:lstStyle/>
          <a:p>
            <a:fld id="{8FAD366D-6CAF-954A-B60B-7A447D2A28BE}" type="slidenum">
              <a:rPr lang="en-US" smtClean="0"/>
              <a:t>13</a:t>
            </a:fld>
            <a:endParaRPr lang="en-US"/>
          </a:p>
        </p:txBody>
      </p:sp>
    </p:spTree>
    <p:extLst>
      <p:ext uri="{BB962C8B-B14F-4D97-AF65-F5344CB8AC3E}">
        <p14:creationId xmlns:p14="http://schemas.microsoft.com/office/powerpoint/2010/main" val="230172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 so, in summary.</a:t>
            </a:r>
          </a:p>
          <a:p>
            <a:endParaRPr lang="en-GB"/>
          </a:p>
          <a:p>
            <a:pPr marL="171450" indent="-171450">
              <a:buFontTx/>
              <a:buChar char="-"/>
            </a:pPr>
            <a:r>
              <a:rPr lang="en-GB"/>
              <a:t>Revenue per Room (RevPAR) remains of value but isn’t reflective of the total revenue opportunity available from the guest.</a:t>
            </a:r>
          </a:p>
          <a:p>
            <a:pPr marL="171450" indent="-171450">
              <a:buFontTx/>
              <a:buChar char="-"/>
            </a:pPr>
            <a:r>
              <a:rPr lang="en-GB"/>
              <a:t>The rise of OTAs only drives room rates down and commission rates up.</a:t>
            </a:r>
          </a:p>
          <a:p>
            <a:pPr marL="171450" indent="-171450">
              <a:buFontTx/>
              <a:buChar char="-"/>
            </a:pPr>
            <a:r>
              <a:rPr lang="en-GB"/>
              <a:t>Revenue per Guest (</a:t>
            </a:r>
            <a:r>
              <a:rPr lang="en-GB" err="1"/>
              <a:t>RevPAG</a:t>
            </a:r>
            <a:r>
              <a:rPr lang="en-GB"/>
              <a:t>) opens up the potential of all available revenue streams in a more meaningful way but is technologically difficult without a single guest profile.</a:t>
            </a:r>
          </a:p>
          <a:p>
            <a:pPr marL="171450" indent="-171450">
              <a:buFontTx/>
              <a:buChar char="-"/>
            </a:pPr>
            <a:r>
              <a:rPr lang="en-GB"/>
              <a:t>Based on the test modelling that Agilysys has been undertaking a property leaves almost 10% revenue uplift on the table and this could be much more in practice.</a:t>
            </a:r>
          </a:p>
        </p:txBody>
      </p:sp>
      <p:sp>
        <p:nvSpPr>
          <p:cNvPr id="4" name="Slide Number Placeholder 3"/>
          <p:cNvSpPr>
            <a:spLocks noGrp="1"/>
          </p:cNvSpPr>
          <p:nvPr>
            <p:ph type="sldNum" sz="quarter" idx="5"/>
          </p:nvPr>
        </p:nvSpPr>
        <p:spPr/>
        <p:txBody>
          <a:bodyPr/>
          <a:lstStyle/>
          <a:p>
            <a:fld id="{8FAD366D-6CAF-954A-B60B-7A447D2A28BE}" type="slidenum">
              <a:rPr lang="en-US" smtClean="0"/>
              <a:t>14</a:t>
            </a:fld>
            <a:endParaRPr lang="en-US"/>
          </a:p>
        </p:txBody>
      </p:sp>
    </p:spTree>
    <p:extLst>
      <p:ext uri="{BB962C8B-B14F-4D97-AF65-F5344CB8AC3E}">
        <p14:creationId xmlns:p14="http://schemas.microsoft.com/office/powerpoint/2010/main" val="314124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F241-A7F1-EBA0-C36F-86F17089267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A6F8C7C-7452-DE5B-EB72-D7EC3CC96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DEE1A38-9103-CB2F-DDA8-239A31F17833}"/>
              </a:ext>
            </a:extLst>
          </p:cNvPr>
          <p:cNvSpPr>
            <a:spLocks noGrp="1"/>
          </p:cNvSpPr>
          <p:nvPr>
            <p:ph type="dt" sz="half" idx="10"/>
          </p:nvPr>
        </p:nvSpPr>
        <p:spPr/>
        <p:txBody>
          <a:bodyPr/>
          <a:lstStyle/>
          <a:p>
            <a:fld id="{C1742AE2-4F42-054F-A8E2-5D314B75481E}" type="datetimeFigureOut">
              <a:rPr lang="en-GB" smtClean="0"/>
              <a:t>28/01/2025</a:t>
            </a:fld>
            <a:endParaRPr lang="en-GB"/>
          </a:p>
        </p:txBody>
      </p:sp>
      <p:sp>
        <p:nvSpPr>
          <p:cNvPr id="5" name="Footer Placeholder 4">
            <a:extLst>
              <a:ext uri="{FF2B5EF4-FFF2-40B4-BE49-F238E27FC236}">
                <a16:creationId xmlns:a16="http://schemas.microsoft.com/office/drawing/2014/main" id="{FCC8D344-92AC-F9E0-1BED-B55EA9AD85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AA39AE-950B-4B5C-5BC9-FCE9BCFD998D}"/>
              </a:ext>
            </a:extLst>
          </p:cNvPr>
          <p:cNvSpPr>
            <a:spLocks noGrp="1"/>
          </p:cNvSpPr>
          <p:nvPr>
            <p:ph type="sldNum" sz="quarter" idx="12"/>
          </p:nvPr>
        </p:nvSpPr>
        <p:spPr/>
        <p:txBody>
          <a:bodyPr/>
          <a:lstStyle/>
          <a:p>
            <a:fld id="{20ABFFCB-022D-BE4C-9154-D8589839FD76}" type="slidenum">
              <a:rPr lang="en-GB" smtClean="0"/>
              <a:t>‹#›</a:t>
            </a:fld>
            <a:endParaRPr lang="en-GB"/>
          </a:p>
        </p:txBody>
      </p:sp>
    </p:spTree>
    <p:extLst>
      <p:ext uri="{BB962C8B-B14F-4D97-AF65-F5344CB8AC3E}">
        <p14:creationId xmlns:p14="http://schemas.microsoft.com/office/powerpoint/2010/main" val="156039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9312-B16F-1B76-4FCF-3CC10865C02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262E717-72F6-AF52-EBB9-55602107F3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620CCB3-6792-0A1D-6093-65228B994EE8}"/>
              </a:ext>
            </a:extLst>
          </p:cNvPr>
          <p:cNvSpPr>
            <a:spLocks noGrp="1"/>
          </p:cNvSpPr>
          <p:nvPr>
            <p:ph type="dt" sz="half" idx="10"/>
          </p:nvPr>
        </p:nvSpPr>
        <p:spPr/>
        <p:txBody>
          <a:bodyPr/>
          <a:lstStyle/>
          <a:p>
            <a:fld id="{C1742AE2-4F42-054F-A8E2-5D314B75481E}" type="datetimeFigureOut">
              <a:rPr lang="en-GB" smtClean="0"/>
              <a:t>28/01/2025</a:t>
            </a:fld>
            <a:endParaRPr lang="en-GB"/>
          </a:p>
        </p:txBody>
      </p:sp>
      <p:sp>
        <p:nvSpPr>
          <p:cNvPr id="5" name="Footer Placeholder 4">
            <a:extLst>
              <a:ext uri="{FF2B5EF4-FFF2-40B4-BE49-F238E27FC236}">
                <a16:creationId xmlns:a16="http://schemas.microsoft.com/office/drawing/2014/main" id="{9C0BA3CE-C785-CC40-12C2-45C5B0C17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697CC-3848-CFD8-ABCB-ED1A3E1CEBD8}"/>
              </a:ext>
            </a:extLst>
          </p:cNvPr>
          <p:cNvSpPr>
            <a:spLocks noGrp="1"/>
          </p:cNvSpPr>
          <p:nvPr>
            <p:ph type="sldNum" sz="quarter" idx="12"/>
          </p:nvPr>
        </p:nvSpPr>
        <p:spPr/>
        <p:txBody>
          <a:bodyPr/>
          <a:lstStyle/>
          <a:p>
            <a:fld id="{20ABFFCB-022D-BE4C-9154-D8589839FD76}" type="slidenum">
              <a:rPr lang="en-GB" smtClean="0"/>
              <a:t>‹#›</a:t>
            </a:fld>
            <a:endParaRPr lang="en-GB"/>
          </a:p>
        </p:txBody>
      </p:sp>
    </p:spTree>
    <p:extLst>
      <p:ext uri="{BB962C8B-B14F-4D97-AF65-F5344CB8AC3E}">
        <p14:creationId xmlns:p14="http://schemas.microsoft.com/office/powerpoint/2010/main" val="197596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4F5CFF-765A-A571-4F9F-8E5009BCB0F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E7F194B-4578-0CF0-058C-15F56CF519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636F176-9995-9E77-2EC2-E79C35D50054}"/>
              </a:ext>
            </a:extLst>
          </p:cNvPr>
          <p:cNvSpPr>
            <a:spLocks noGrp="1"/>
          </p:cNvSpPr>
          <p:nvPr>
            <p:ph type="dt" sz="half" idx="10"/>
          </p:nvPr>
        </p:nvSpPr>
        <p:spPr/>
        <p:txBody>
          <a:bodyPr/>
          <a:lstStyle/>
          <a:p>
            <a:fld id="{C1742AE2-4F42-054F-A8E2-5D314B75481E}" type="datetimeFigureOut">
              <a:rPr lang="en-GB" smtClean="0"/>
              <a:t>28/01/2025</a:t>
            </a:fld>
            <a:endParaRPr lang="en-GB"/>
          </a:p>
        </p:txBody>
      </p:sp>
      <p:sp>
        <p:nvSpPr>
          <p:cNvPr id="5" name="Footer Placeholder 4">
            <a:extLst>
              <a:ext uri="{FF2B5EF4-FFF2-40B4-BE49-F238E27FC236}">
                <a16:creationId xmlns:a16="http://schemas.microsoft.com/office/drawing/2014/main" id="{1A0924A1-7F02-978B-9671-A32CCC8CE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2411E9-1EB1-AB5B-FE7A-DD4907EE47EA}"/>
              </a:ext>
            </a:extLst>
          </p:cNvPr>
          <p:cNvSpPr>
            <a:spLocks noGrp="1"/>
          </p:cNvSpPr>
          <p:nvPr>
            <p:ph type="sldNum" sz="quarter" idx="12"/>
          </p:nvPr>
        </p:nvSpPr>
        <p:spPr/>
        <p:txBody>
          <a:bodyPr/>
          <a:lstStyle/>
          <a:p>
            <a:fld id="{20ABFFCB-022D-BE4C-9154-D8589839FD76}" type="slidenum">
              <a:rPr lang="en-GB" smtClean="0"/>
              <a:t>‹#›</a:t>
            </a:fld>
            <a:endParaRPr lang="en-GB"/>
          </a:p>
        </p:txBody>
      </p:sp>
    </p:spTree>
    <p:extLst>
      <p:ext uri="{BB962C8B-B14F-4D97-AF65-F5344CB8AC3E}">
        <p14:creationId xmlns:p14="http://schemas.microsoft.com/office/powerpoint/2010/main" val="255787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arison w/o angles">
    <p:spTree>
      <p:nvGrpSpPr>
        <p:cNvPr id="1" name=""/>
        <p:cNvGrpSpPr/>
        <p:nvPr/>
      </p:nvGrpSpPr>
      <p:grpSpPr>
        <a:xfrm>
          <a:off x="0" y="0"/>
          <a:ext cx="0" cy="0"/>
          <a:chOff x="0" y="0"/>
          <a:chExt cx="0" cy="0"/>
        </a:xfrm>
      </p:grpSpPr>
      <p:sp>
        <p:nvSpPr>
          <p:cNvPr id="22" name="Content Placeholder Right"/>
          <p:cNvSpPr>
            <a:spLocks noGrp="1"/>
          </p:cNvSpPr>
          <p:nvPr>
            <p:ph idx="17" hasCustomPrompt="1"/>
          </p:nvPr>
        </p:nvSpPr>
        <p:spPr>
          <a:xfrm>
            <a:off x="6324600" y="1862757"/>
            <a:ext cx="5486400" cy="4352544"/>
          </a:xfrm>
          <a:ln w="6350">
            <a:solidFill>
              <a:schemeClr val="accent1">
                <a:lumMod val="90000"/>
              </a:schemeClr>
            </a:solidFill>
          </a:ln>
        </p:spPr>
        <p:txBody>
          <a:bodyPr vert="horz" lIns="0" tIns="0" rIns="0" bIns="0" rtlCol="0">
            <a:normAutofit/>
          </a:bodyPr>
          <a:lstStyle>
            <a:lvl1pPr>
              <a:defRPr lang="en-US" dirty="0"/>
            </a:lvl1pPr>
            <a:lvl2pPr>
              <a:defRPr lang="en-US" dirty="0"/>
            </a:lvl2pPr>
            <a:lvl3pPr>
              <a:defRPr lang="en-US" dirty="0"/>
            </a:lvl3pPr>
            <a:lvl4pPr>
              <a:defRPr lang="en-US" dirty="0"/>
            </a:lvl4pPr>
          </a:lstStyle>
          <a:p>
            <a:pPr marL="253994" lvl="0" indent="-253994">
              <a:buClr>
                <a:schemeClr val="tx2"/>
              </a:buClr>
              <a:buSzPct val="125000"/>
            </a:pPr>
            <a:r>
              <a:rPr lang="en-US"/>
              <a:t>Add content</a:t>
            </a:r>
          </a:p>
          <a:p>
            <a:pPr marL="546086" lvl="1" indent="-279393">
              <a:buClr>
                <a:schemeClr val="tx2"/>
              </a:buClr>
              <a:buSzPct val="125000"/>
              <a:buFont typeface="ScalaSans" panose="00000400000000000000" pitchFamily="2" charset="0"/>
              <a:buChar char="–"/>
            </a:pPr>
            <a:r>
              <a:rPr lang="en-US"/>
              <a:t>Second level</a:t>
            </a:r>
          </a:p>
          <a:p>
            <a:pPr marL="825479" lvl="2" indent="-266693">
              <a:buClr>
                <a:schemeClr val="tx2"/>
              </a:buClr>
              <a:buFont typeface="Courier New" panose="02070309020205020404" pitchFamily="49" charset="0"/>
              <a:buChar char="o"/>
            </a:pPr>
            <a:r>
              <a:rPr lang="en-US"/>
              <a:t>Third level</a:t>
            </a:r>
          </a:p>
          <a:p>
            <a:pPr marL="1041374" lvl="3" indent="-241294">
              <a:buClr>
                <a:schemeClr val="tx2"/>
              </a:buClr>
            </a:pPr>
            <a:r>
              <a:rPr lang="en-US"/>
              <a:t>Fourth level</a:t>
            </a:r>
          </a:p>
        </p:txBody>
      </p:sp>
      <p:sp>
        <p:nvSpPr>
          <p:cNvPr id="4" name="Content Placeholder Left"/>
          <p:cNvSpPr>
            <a:spLocks noGrp="1"/>
          </p:cNvSpPr>
          <p:nvPr>
            <p:ph sz="quarter" idx="18" hasCustomPrompt="1"/>
          </p:nvPr>
        </p:nvSpPr>
        <p:spPr>
          <a:xfrm>
            <a:off x="406400" y="1862757"/>
            <a:ext cx="5486400" cy="4352425"/>
          </a:xfrm>
          <a:ln w="6350">
            <a:solidFill>
              <a:schemeClr val="accent1">
                <a:lumMod val="90000"/>
              </a:schemeClr>
            </a:solidFill>
          </a:ln>
        </p:spPr>
        <p:txBody>
          <a:bodyPr/>
          <a:lstStyle/>
          <a:p>
            <a:pPr lvl="0"/>
            <a:r>
              <a:rPr lang="en-US"/>
              <a:t>Add content</a:t>
            </a:r>
          </a:p>
          <a:p>
            <a:pPr lvl="1"/>
            <a:r>
              <a:rPr lang="en-US"/>
              <a:t>Second level</a:t>
            </a:r>
          </a:p>
          <a:p>
            <a:pPr lvl="2"/>
            <a:r>
              <a:rPr lang="en-US"/>
              <a:t>Third level</a:t>
            </a:r>
          </a:p>
          <a:p>
            <a:pPr lvl="3"/>
            <a:r>
              <a:rPr lang="en-US"/>
              <a:t>Fourth level</a:t>
            </a:r>
          </a:p>
        </p:txBody>
      </p:sp>
      <p:sp>
        <p:nvSpPr>
          <p:cNvPr id="20" name="Heading 2"/>
          <p:cNvSpPr>
            <a:spLocks noGrp="1"/>
          </p:cNvSpPr>
          <p:nvPr>
            <p:ph type="body" sz="quarter" idx="16" hasCustomPrompt="1"/>
          </p:nvPr>
        </p:nvSpPr>
        <p:spPr>
          <a:xfrm>
            <a:off x="6324600" y="1301242"/>
            <a:ext cx="5486400" cy="457200"/>
          </a:xfrm>
          <a:solidFill>
            <a:schemeClr val="tx2"/>
          </a:solidFill>
        </p:spPr>
        <p:txBody>
          <a:bodyPr vert="horz" wrap="square" lIns="0" tIns="0" rIns="0" bIns="0" rtlCol="0" anchor="ctr" anchorCtr="1">
            <a:normAutofit/>
          </a:bodyPr>
          <a:lstStyle>
            <a:lvl1pPr marL="152396" indent="-152396">
              <a:buNone/>
              <a:defRPr kumimoji="0" lang="en-US" b="1" i="0" u="none" strike="noStrike" cap="none" spc="0" normalizeH="0" baseline="0" dirty="0">
                <a:ln>
                  <a:noFill/>
                </a:ln>
                <a:solidFill>
                  <a:schemeClr val="bg1"/>
                </a:solidFill>
                <a:effectLst/>
                <a:uLnTx/>
                <a:uFillTx/>
                <a:latin typeface="+mj-lt"/>
              </a:defRPr>
            </a:lvl1pPr>
          </a:lstStyle>
          <a:p>
            <a:pPr marL="0" marR="0" lvl="0" indent="0" fontAlgn="auto">
              <a:lnSpc>
                <a:spcPct val="100000"/>
              </a:lnSpc>
              <a:spcAft>
                <a:spcPts val="0"/>
              </a:spcAft>
              <a:buClr>
                <a:srgbClr val="0070C0"/>
              </a:buClr>
              <a:buSzPct val="125000"/>
              <a:tabLst/>
            </a:pPr>
            <a:r>
              <a:rPr lang="en-US"/>
              <a:t>Heading 2</a:t>
            </a:r>
          </a:p>
        </p:txBody>
      </p:sp>
      <p:sp>
        <p:nvSpPr>
          <p:cNvPr id="5" name="Heading 1"/>
          <p:cNvSpPr>
            <a:spLocks noGrp="1"/>
          </p:cNvSpPr>
          <p:nvPr>
            <p:ph type="body" sz="quarter" idx="10" hasCustomPrompt="1"/>
          </p:nvPr>
        </p:nvSpPr>
        <p:spPr>
          <a:xfrm>
            <a:off x="406400" y="1301242"/>
            <a:ext cx="5486400" cy="457200"/>
          </a:xfrm>
          <a:solidFill>
            <a:schemeClr val="tx2"/>
          </a:solidFill>
        </p:spPr>
        <p:txBody>
          <a:bodyPr vert="horz" wrap="square" lIns="0" tIns="0" rIns="0" bIns="0" rtlCol="0" anchor="ctr" anchorCtr="1">
            <a:normAutofit/>
          </a:bodyPr>
          <a:lstStyle>
            <a:lvl1pPr marL="342900" indent="-342900">
              <a:buFont typeface="Arial" charset="0"/>
              <a:buNone/>
              <a:defRPr kumimoji="0" lang="en-US" sz="2800" b="1" i="0" u="none" strike="noStrike" kern="1200" cap="none" spc="0" normalizeH="0" baseline="0" dirty="0">
                <a:ln>
                  <a:noFill/>
                </a:ln>
                <a:solidFill>
                  <a:schemeClr val="bg1"/>
                </a:solidFill>
                <a:effectLst/>
                <a:uLnTx/>
                <a:uFillTx/>
                <a:latin typeface="+mj-lt"/>
                <a:ea typeface="+mn-ea"/>
                <a:cs typeface="+mn-cs"/>
              </a:defRPr>
            </a:lvl1pPr>
            <a:lvl2pPr marL="266693" indent="0">
              <a:buNone/>
              <a:defRPr lang="en-US" sz="1867" smtClean="0">
                <a:solidFill>
                  <a:schemeClr val="tx1"/>
                </a:solidFill>
              </a:defRPr>
            </a:lvl2pPr>
            <a:lvl3pPr>
              <a:defRPr lang="en-US" sz="1867" smtClean="0">
                <a:solidFill>
                  <a:schemeClr val="tx1"/>
                </a:solidFill>
              </a:defRPr>
            </a:lvl3pPr>
            <a:lvl4pPr>
              <a:defRPr lang="en-US" sz="1867" smtClean="0">
                <a:solidFill>
                  <a:schemeClr val="tx1"/>
                </a:solidFill>
              </a:defRPr>
            </a:lvl4pPr>
            <a:lvl5pPr>
              <a:defRPr lang="en-US" sz="1333">
                <a:solidFill>
                  <a:schemeClr val="tx1"/>
                </a:solidFill>
              </a:defRPr>
            </a:lvl5pPr>
          </a:lstStyle>
          <a:p>
            <a:pPr marL="0" marR="0" lvl="0" indent="0" algn="l" defTabSz="1219170" rtl="0" eaLnBrk="1" fontAlgn="auto" latinLnBrk="0" hangingPunct="1">
              <a:lnSpc>
                <a:spcPct val="100000"/>
              </a:lnSpc>
              <a:spcBef>
                <a:spcPct val="20000"/>
              </a:spcBef>
              <a:spcAft>
                <a:spcPts val="0"/>
              </a:spcAft>
              <a:buClr>
                <a:srgbClr val="0070C0"/>
              </a:buClr>
              <a:buSzPct val="125000"/>
              <a:tabLst/>
              <a:defRPr/>
            </a:pPr>
            <a:r>
              <a:rPr lang="en-US"/>
              <a:t>Heading 1</a:t>
            </a:r>
          </a:p>
        </p:txBody>
      </p:sp>
      <p:sp>
        <p:nvSpPr>
          <p:cNvPr id="2" name="Title 1"/>
          <p:cNvSpPr>
            <a:spLocks noGrp="1"/>
          </p:cNvSpPr>
          <p:nvPr>
            <p:ph type="title" hasCustomPrompt="1"/>
          </p:nvPr>
        </p:nvSpPr>
        <p:spPr>
          <a:xfrm>
            <a:off x="406400" y="325277"/>
            <a:ext cx="11404600" cy="492443"/>
          </a:xfrm>
        </p:spPr>
        <p:txBody>
          <a:bodyPr wrap="square" lIns="0" tIns="0" rIns="0" bIns="0">
            <a:spAutoFit/>
          </a:bodyPr>
          <a:lstStyle>
            <a:lvl1pPr>
              <a:defRPr sz="3200" b="1" i="0" cap="none" baseline="0">
                <a:solidFill>
                  <a:schemeClr val="tx2"/>
                </a:solidFill>
                <a:effectLst/>
              </a:defRPr>
            </a:lvl1pPr>
          </a:lstStyle>
          <a:p>
            <a:r>
              <a:rPr lang="en-US"/>
              <a:t>Comparison without Angles</a:t>
            </a:r>
          </a:p>
        </p:txBody>
      </p:sp>
      <p:sp>
        <p:nvSpPr>
          <p:cNvPr id="10" name="Text Placeholder 4">
            <a:extLst>
              <a:ext uri="{FF2B5EF4-FFF2-40B4-BE49-F238E27FC236}">
                <a16:creationId xmlns:a16="http://schemas.microsoft.com/office/drawing/2014/main" id="{8F74864F-CD1A-40D2-82D6-E6302390B5B8}"/>
              </a:ext>
            </a:extLst>
          </p:cNvPr>
          <p:cNvSpPr>
            <a:spLocks noGrp="1"/>
          </p:cNvSpPr>
          <p:nvPr>
            <p:ph type="body" sz="quarter" idx="19" hasCustomPrompt="1"/>
          </p:nvPr>
        </p:nvSpPr>
        <p:spPr>
          <a:xfrm>
            <a:off x="381000" y="858110"/>
            <a:ext cx="11430000" cy="246221"/>
          </a:xfrm>
        </p:spPr>
        <p:txBody>
          <a:bodyPr vert="horz" wrap="square" lIns="0" tIns="0" rIns="0" bIns="0" rtlCol="0" anchor="t" anchorCtr="0">
            <a:spAutoFit/>
          </a:bodyPr>
          <a:lstStyle>
            <a:lvl1pPr marL="285750" indent="-285750" algn="l">
              <a:buFont typeface="Arial" charset="0"/>
              <a:buNone/>
              <a:defRPr kumimoji="0" lang="en-US" sz="1600" b="0" i="0" u="none" strike="noStrike" cap="none" spc="0" normalizeH="0" baseline="0" dirty="0">
                <a:ln>
                  <a:noFill/>
                </a:ln>
                <a:solidFill>
                  <a:schemeClr val="accent1">
                    <a:lumMod val="50000"/>
                  </a:schemeClr>
                </a:solidFill>
                <a:effectLst/>
                <a:uLnTx/>
                <a:uFillTx/>
                <a:latin typeface="+mj-lt"/>
              </a:defRPr>
            </a:lvl1pPr>
          </a:lstStyle>
          <a:p>
            <a:pPr marL="0" marR="0" lvl="0" indent="0" fontAlgn="auto">
              <a:lnSpc>
                <a:spcPct val="100000"/>
              </a:lnSpc>
              <a:spcAft>
                <a:spcPts val="0"/>
              </a:spcAft>
              <a:buClr>
                <a:srgbClr val="0070C0"/>
              </a:buClr>
              <a:buSzPct val="125000"/>
              <a:tabLst/>
            </a:pPr>
            <a:r>
              <a:rPr lang="en-US"/>
              <a:t>Sub title</a:t>
            </a:r>
          </a:p>
        </p:txBody>
      </p:sp>
      <p:sp>
        <p:nvSpPr>
          <p:cNvPr id="9" name="Slide Number Placeholder 5">
            <a:extLst>
              <a:ext uri="{FF2B5EF4-FFF2-40B4-BE49-F238E27FC236}">
                <a16:creationId xmlns:a16="http://schemas.microsoft.com/office/drawing/2014/main" id="{C62E19DA-F63C-4CB9-B260-82200B3A7BBE}"/>
              </a:ext>
            </a:extLst>
          </p:cNvPr>
          <p:cNvSpPr>
            <a:spLocks noGrp="1"/>
          </p:cNvSpPr>
          <p:nvPr>
            <p:ph type="sldNum" sz="quarter" idx="4"/>
          </p:nvPr>
        </p:nvSpPr>
        <p:spPr>
          <a:xfrm>
            <a:off x="11625224" y="6335648"/>
            <a:ext cx="608340" cy="522352"/>
          </a:xfrm>
          <a:prstGeom prst="rect">
            <a:avLst/>
          </a:prstGeom>
        </p:spPr>
        <p:txBody>
          <a:bodyPr vert="horz" lIns="91440" tIns="45720" rIns="91440" bIns="45720" rtlCol="0" anchor="ctr"/>
          <a:lstStyle>
            <a:lvl1pPr algn="ctr">
              <a:defRPr sz="1400">
                <a:solidFill>
                  <a:schemeClr val="tx2"/>
                </a:solidFill>
                <a:latin typeface="Arial" pitchFamily="34" charset="0"/>
                <a:cs typeface="Arial" pitchFamily="34" charset="0"/>
              </a:defRPr>
            </a:lvl1pPr>
          </a:lstStyle>
          <a:p>
            <a:fld id="{5FE9FC8C-CF34-964A-8787-3CA40750A1E3}" type="slidenum">
              <a:rPr lang="en-US" smtClean="0"/>
              <a:pPr/>
              <a:t>‹#›</a:t>
            </a:fld>
            <a:endParaRPr lang="en-US"/>
          </a:p>
        </p:txBody>
      </p:sp>
    </p:spTree>
    <p:extLst>
      <p:ext uri="{BB962C8B-B14F-4D97-AF65-F5344CB8AC3E}">
        <p14:creationId xmlns:p14="http://schemas.microsoft.com/office/powerpoint/2010/main" val="63334583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on Green with text circ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0AA494-DE3D-4DE7-A7F5-8B9436BA624A}"/>
              </a:ext>
            </a:extLst>
          </p:cNvPr>
          <p:cNvSpPr/>
          <p:nvPr/>
        </p:nvSpPr>
        <p:spPr>
          <a:xfrm>
            <a:off x="0" y="1197429"/>
            <a:ext cx="12192000" cy="4736712"/>
          </a:xfrm>
          <a:prstGeom prst="rect">
            <a:avLst/>
          </a:prstGeom>
          <a:gradFill flip="none" rotWithShape="1">
            <a:gsLst>
              <a:gs pos="0">
                <a:schemeClr val="tx2">
                  <a:shade val="67500"/>
                  <a:satMod val="115000"/>
                </a:schemeClr>
              </a:gs>
              <a:gs pos="100000">
                <a:schemeClr val="tx2">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p>
        </p:txBody>
      </p:sp>
      <p:sp>
        <p:nvSpPr>
          <p:cNvPr id="64" name="Oval 63">
            <a:extLst>
              <a:ext uri="{FF2B5EF4-FFF2-40B4-BE49-F238E27FC236}">
                <a16:creationId xmlns:a16="http://schemas.microsoft.com/office/drawing/2014/main" id="{FC96328C-132C-4789-B6DA-D719EE1711FC}"/>
              </a:ext>
            </a:extLst>
          </p:cNvPr>
          <p:cNvSpPr/>
          <p:nvPr/>
        </p:nvSpPr>
        <p:spPr>
          <a:xfrm>
            <a:off x="327731" y="1395593"/>
            <a:ext cx="4389120" cy="438912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4" name="Content Placeholder 3"/>
          <p:cNvSpPr>
            <a:spLocks noGrp="1"/>
          </p:cNvSpPr>
          <p:nvPr>
            <p:ph sz="quarter" idx="13" hasCustomPrompt="1"/>
          </p:nvPr>
        </p:nvSpPr>
        <p:spPr>
          <a:xfrm>
            <a:off x="4907091" y="1442472"/>
            <a:ext cx="7091751" cy="4422341"/>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2438278" indent="0">
              <a:buNone/>
              <a:defRPr>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itle Placeholder 1">
            <a:extLst>
              <a:ext uri="{FF2B5EF4-FFF2-40B4-BE49-F238E27FC236}">
                <a16:creationId xmlns:a16="http://schemas.microsoft.com/office/drawing/2014/main" id="{227B6D27-5CA1-4322-93E8-E8C2182671C5}"/>
              </a:ext>
            </a:extLst>
          </p:cNvPr>
          <p:cNvSpPr>
            <a:spLocks noGrp="1"/>
          </p:cNvSpPr>
          <p:nvPr>
            <p:ph type="title" hasCustomPrompt="1"/>
          </p:nvPr>
        </p:nvSpPr>
        <p:spPr>
          <a:xfrm>
            <a:off x="381000" y="325280"/>
            <a:ext cx="9945915" cy="737731"/>
          </a:xfrm>
          <a:prstGeom prst="rect">
            <a:avLst/>
          </a:prstGeom>
        </p:spPr>
        <p:txBody>
          <a:bodyPr vert="horz" lIns="0" tIns="0" rIns="0" bIns="0" rtlCol="0" anchor="ctr">
            <a:normAutofit/>
          </a:bodyPr>
          <a:lstStyle>
            <a:lvl1pPr algn="l">
              <a:defRPr baseline="0">
                <a:solidFill>
                  <a:schemeClr val="tx2"/>
                </a:solidFill>
              </a:defRPr>
            </a:lvl1pPr>
          </a:lstStyle>
          <a:p>
            <a:pPr lvl="0"/>
            <a:r>
              <a:rPr lang="en-US"/>
              <a:t>Title / Content on Green with Subtitle Circle</a:t>
            </a:r>
          </a:p>
        </p:txBody>
      </p:sp>
      <p:sp>
        <p:nvSpPr>
          <p:cNvPr id="164" name="Picture Placeholder 3">
            <a:extLst>
              <a:ext uri="{FF2B5EF4-FFF2-40B4-BE49-F238E27FC236}">
                <a16:creationId xmlns:a16="http://schemas.microsoft.com/office/drawing/2014/main" id="{1CEFCFA8-C69D-4EAD-8E4F-4F9D17A3EF43}"/>
              </a:ext>
            </a:extLst>
          </p:cNvPr>
          <p:cNvSpPr>
            <a:spLocks noGrp="1"/>
          </p:cNvSpPr>
          <p:nvPr>
            <p:ph type="pic" sz="quarter" idx="19" hasCustomPrompt="1"/>
          </p:nvPr>
        </p:nvSpPr>
        <p:spPr>
          <a:xfrm>
            <a:off x="10442576" y="268513"/>
            <a:ext cx="1749425" cy="863600"/>
          </a:xfrm>
        </p:spPr>
        <p:txBody>
          <a:bodyPr anchor="ctr">
            <a:normAutofit/>
          </a:bodyPr>
          <a:lstStyle>
            <a:lvl1pPr marL="0" indent="0" algn="ctr">
              <a:buNone/>
              <a:defRPr sz="2000" i="1">
                <a:solidFill>
                  <a:schemeClr val="accent2"/>
                </a:solidFill>
              </a:defRPr>
            </a:lvl1pPr>
          </a:lstStyle>
          <a:p>
            <a:r>
              <a:rPr lang="en-US"/>
              <a:t>Insert logo</a:t>
            </a:r>
          </a:p>
        </p:txBody>
      </p:sp>
      <p:sp>
        <p:nvSpPr>
          <p:cNvPr id="7" name="Text Placeholder 6">
            <a:extLst>
              <a:ext uri="{FF2B5EF4-FFF2-40B4-BE49-F238E27FC236}">
                <a16:creationId xmlns:a16="http://schemas.microsoft.com/office/drawing/2014/main" id="{194288DB-9EAF-6204-F46E-9DEB10AB6731}"/>
              </a:ext>
            </a:extLst>
          </p:cNvPr>
          <p:cNvSpPr>
            <a:spLocks noGrp="1"/>
          </p:cNvSpPr>
          <p:nvPr>
            <p:ph type="body" sz="quarter" idx="20" hasCustomPrompt="1"/>
          </p:nvPr>
        </p:nvSpPr>
        <p:spPr>
          <a:xfrm>
            <a:off x="709941" y="2333744"/>
            <a:ext cx="3617164" cy="2560639"/>
          </a:xfrm>
        </p:spPr>
        <p:txBody>
          <a:bodyPr anchor="ctr">
            <a:normAutofit/>
          </a:bodyPr>
          <a:lstStyle>
            <a:lvl1pPr marL="0" indent="0" algn="ctr">
              <a:buNone/>
              <a:defRPr sz="3200" b="1"/>
            </a:lvl1pPr>
          </a:lstStyle>
          <a:p>
            <a:pPr lvl="0"/>
            <a:r>
              <a:rPr lang="en-US"/>
              <a:t>Add Subtitle</a:t>
            </a:r>
          </a:p>
        </p:txBody>
      </p:sp>
      <p:sp>
        <p:nvSpPr>
          <p:cNvPr id="3" name="Slide Number Placeholder 5">
            <a:extLst>
              <a:ext uri="{FF2B5EF4-FFF2-40B4-BE49-F238E27FC236}">
                <a16:creationId xmlns:a16="http://schemas.microsoft.com/office/drawing/2014/main" id="{B8A1D9EE-BB7A-DE7C-C25F-FA7B6FCD6893}"/>
              </a:ext>
            </a:extLst>
          </p:cNvPr>
          <p:cNvSpPr>
            <a:spLocks noGrp="1"/>
          </p:cNvSpPr>
          <p:nvPr>
            <p:ph type="sldNum" sz="quarter" idx="4"/>
          </p:nvPr>
        </p:nvSpPr>
        <p:spPr>
          <a:xfrm>
            <a:off x="11202661" y="6257379"/>
            <a:ext cx="608340" cy="356773"/>
          </a:xfrm>
          <a:prstGeom prst="rect">
            <a:avLst/>
          </a:prstGeom>
        </p:spPr>
        <p:txBody>
          <a:bodyPr vert="horz" lIns="91440" tIns="45720" rIns="0" bIns="45720" rtlCol="0" anchor="ctr"/>
          <a:lstStyle>
            <a:lvl1pPr algn="r">
              <a:defRPr sz="1400">
                <a:solidFill>
                  <a:schemeClr val="tx2"/>
                </a:solidFill>
                <a:latin typeface="Arial" pitchFamily="34" charset="0"/>
                <a:cs typeface="Arial" pitchFamily="34" charset="0"/>
              </a:defRPr>
            </a:lvl1pPr>
          </a:lstStyle>
          <a:p>
            <a:fld id="{5FE9FC8C-CF34-964A-8787-3CA40750A1E3}" type="slidenum">
              <a:rPr lang="en-US" smtClean="0"/>
              <a:pPr/>
              <a:t>‹#›</a:t>
            </a:fld>
            <a:endParaRPr lang="en-US"/>
          </a:p>
        </p:txBody>
      </p:sp>
    </p:spTree>
    <p:extLst>
      <p:ext uri="{BB962C8B-B14F-4D97-AF65-F5344CB8AC3E}">
        <p14:creationId xmlns:p14="http://schemas.microsoft.com/office/powerpoint/2010/main" val="102310518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A12F-C45B-350B-4423-6296DA46347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F6FFBD-27CC-2875-FE20-179783A483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EFB4FF-656E-CB99-267E-4DA1461883AF}"/>
              </a:ext>
            </a:extLst>
          </p:cNvPr>
          <p:cNvSpPr>
            <a:spLocks noGrp="1"/>
          </p:cNvSpPr>
          <p:nvPr>
            <p:ph type="dt" sz="half" idx="10"/>
          </p:nvPr>
        </p:nvSpPr>
        <p:spPr/>
        <p:txBody>
          <a:bodyPr/>
          <a:lstStyle/>
          <a:p>
            <a:fld id="{C1742AE2-4F42-054F-A8E2-5D314B75481E}" type="datetimeFigureOut">
              <a:rPr lang="en-GB" smtClean="0"/>
              <a:t>28/01/2025</a:t>
            </a:fld>
            <a:endParaRPr lang="en-GB"/>
          </a:p>
        </p:txBody>
      </p:sp>
      <p:sp>
        <p:nvSpPr>
          <p:cNvPr id="5" name="Footer Placeholder 4">
            <a:extLst>
              <a:ext uri="{FF2B5EF4-FFF2-40B4-BE49-F238E27FC236}">
                <a16:creationId xmlns:a16="http://schemas.microsoft.com/office/drawing/2014/main" id="{3E125FAE-61C3-8D64-139B-0D8C210DF8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48829-668B-A623-7D28-37996B2A06B6}"/>
              </a:ext>
            </a:extLst>
          </p:cNvPr>
          <p:cNvSpPr>
            <a:spLocks noGrp="1"/>
          </p:cNvSpPr>
          <p:nvPr>
            <p:ph type="sldNum" sz="quarter" idx="12"/>
          </p:nvPr>
        </p:nvSpPr>
        <p:spPr/>
        <p:txBody>
          <a:bodyPr/>
          <a:lstStyle/>
          <a:p>
            <a:fld id="{20ABFFCB-022D-BE4C-9154-D8589839FD76}" type="slidenum">
              <a:rPr lang="en-GB" smtClean="0"/>
              <a:t>‹#›</a:t>
            </a:fld>
            <a:endParaRPr lang="en-GB"/>
          </a:p>
        </p:txBody>
      </p:sp>
    </p:spTree>
    <p:extLst>
      <p:ext uri="{BB962C8B-B14F-4D97-AF65-F5344CB8AC3E}">
        <p14:creationId xmlns:p14="http://schemas.microsoft.com/office/powerpoint/2010/main" val="2023540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E52A-A754-18B5-7167-25EF90EE10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43C6D2E-11AA-0936-929F-584878D140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4E0585-7B14-8674-513D-B111B6665EBA}"/>
              </a:ext>
            </a:extLst>
          </p:cNvPr>
          <p:cNvSpPr>
            <a:spLocks noGrp="1"/>
          </p:cNvSpPr>
          <p:nvPr>
            <p:ph type="dt" sz="half" idx="10"/>
          </p:nvPr>
        </p:nvSpPr>
        <p:spPr/>
        <p:txBody>
          <a:bodyPr/>
          <a:lstStyle/>
          <a:p>
            <a:fld id="{C1742AE2-4F42-054F-A8E2-5D314B75481E}" type="datetimeFigureOut">
              <a:rPr lang="en-GB" smtClean="0"/>
              <a:t>28/01/2025</a:t>
            </a:fld>
            <a:endParaRPr lang="en-GB"/>
          </a:p>
        </p:txBody>
      </p:sp>
      <p:sp>
        <p:nvSpPr>
          <p:cNvPr id="5" name="Footer Placeholder 4">
            <a:extLst>
              <a:ext uri="{FF2B5EF4-FFF2-40B4-BE49-F238E27FC236}">
                <a16:creationId xmlns:a16="http://schemas.microsoft.com/office/drawing/2014/main" id="{AA6C538A-CBD7-E859-9301-47C0B68C0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1E1503-4387-DA14-E547-D44B1D342E83}"/>
              </a:ext>
            </a:extLst>
          </p:cNvPr>
          <p:cNvSpPr>
            <a:spLocks noGrp="1"/>
          </p:cNvSpPr>
          <p:nvPr>
            <p:ph type="sldNum" sz="quarter" idx="12"/>
          </p:nvPr>
        </p:nvSpPr>
        <p:spPr/>
        <p:txBody>
          <a:bodyPr/>
          <a:lstStyle/>
          <a:p>
            <a:fld id="{20ABFFCB-022D-BE4C-9154-D8589839FD76}" type="slidenum">
              <a:rPr lang="en-GB" smtClean="0"/>
              <a:t>‹#›</a:t>
            </a:fld>
            <a:endParaRPr lang="en-GB"/>
          </a:p>
        </p:txBody>
      </p:sp>
    </p:spTree>
    <p:extLst>
      <p:ext uri="{BB962C8B-B14F-4D97-AF65-F5344CB8AC3E}">
        <p14:creationId xmlns:p14="http://schemas.microsoft.com/office/powerpoint/2010/main" val="2734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AE84-62F2-2280-D0E5-5E569C50308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D1B005A-2BB0-996F-3BF4-C7E0001B72D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5C918BC-37BF-0F3C-6797-870E2E1EAFD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CFEBAB6-8EB9-C147-F5AA-6A6645AF3F1B}"/>
              </a:ext>
            </a:extLst>
          </p:cNvPr>
          <p:cNvSpPr>
            <a:spLocks noGrp="1"/>
          </p:cNvSpPr>
          <p:nvPr>
            <p:ph type="dt" sz="half" idx="10"/>
          </p:nvPr>
        </p:nvSpPr>
        <p:spPr/>
        <p:txBody>
          <a:bodyPr/>
          <a:lstStyle/>
          <a:p>
            <a:fld id="{C1742AE2-4F42-054F-A8E2-5D314B75481E}" type="datetimeFigureOut">
              <a:rPr lang="en-GB" smtClean="0"/>
              <a:t>28/01/2025</a:t>
            </a:fld>
            <a:endParaRPr lang="en-GB"/>
          </a:p>
        </p:txBody>
      </p:sp>
      <p:sp>
        <p:nvSpPr>
          <p:cNvPr id="6" name="Footer Placeholder 5">
            <a:extLst>
              <a:ext uri="{FF2B5EF4-FFF2-40B4-BE49-F238E27FC236}">
                <a16:creationId xmlns:a16="http://schemas.microsoft.com/office/drawing/2014/main" id="{1F632891-8A83-F14A-67E8-649356621C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E8710D-4039-6C53-774D-67E76B47C817}"/>
              </a:ext>
            </a:extLst>
          </p:cNvPr>
          <p:cNvSpPr>
            <a:spLocks noGrp="1"/>
          </p:cNvSpPr>
          <p:nvPr>
            <p:ph type="sldNum" sz="quarter" idx="12"/>
          </p:nvPr>
        </p:nvSpPr>
        <p:spPr/>
        <p:txBody>
          <a:bodyPr/>
          <a:lstStyle/>
          <a:p>
            <a:fld id="{20ABFFCB-022D-BE4C-9154-D8589839FD76}" type="slidenum">
              <a:rPr lang="en-GB" smtClean="0"/>
              <a:t>‹#›</a:t>
            </a:fld>
            <a:endParaRPr lang="en-GB"/>
          </a:p>
        </p:txBody>
      </p:sp>
    </p:spTree>
    <p:extLst>
      <p:ext uri="{BB962C8B-B14F-4D97-AF65-F5344CB8AC3E}">
        <p14:creationId xmlns:p14="http://schemas.microsoft.com/office/powerpoint/2010/main" val="341405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19DD-4D1E-954B-5A6D-76D786F4076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8088F75-3E0F-4EB5-FD7E-86485E31F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AF6E6E-B261-4F96-A36D-F4F4266D980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64C751C-FCC5-EAA5-9D95-CD48388B5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E30E414-FC81-5E26-7E9C-52389D9954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1DE0135-B122-E217-57FE-FEA7B786D796}"/>
              </a:ext>
            </a:extLst>
          </p:cNvPr>
          <p:cNvSpPr>
            <a:spLocks noGrp="1"/>
          </p:cNvSpPr>
          <p:nvPr>
            <p:ph type="dt" sz="half" idx="10"/>
          </p:nvPr>
        </p:nvSpPr>
        <p:spPr/>
        <p:txBody>
          <a:bodyPr/>
          <a:lstStyle/>
          <a:p>
            <a:fld id="{C1742AE2-4F42-054F-A8E2-5D314B75481E}" type="datetimeFigureOut">
              <a:rPr lang="en-GB" smtClean="0"/>
              <a:t>28/01/2025</a:t>
            </a:fld>
            <a:endParaRPr lang="en-GB"/>
          </a:p>
        </p:txBody>
      </p:sp>
      <p:sp>
        <p:nvSpPr>
          <p:cNvPr id="8" name="Footer Placeholder 7">
            <a:extLst>
              <a:ext uri="{FF2B5EF4-FFF2-40B4-BE49-F238E27FC236}">
                <a16:creationId xmlns:a16="http://schemas.microsoft.com/office/drawing/2014/main" id="{1BC89AC1-9858-689A-C14F-51C4307FCC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F6C173-9A7B-FAEE-8346-9310C261CA9F}"/>
              </a:ext>
            </a:extLst>
          </p:cNvPr>
          <p:cNvSpPr>
            <a:spLocks noGrp="1"/>
          </p:cNvSpPr>
          <p:nvPr>
            <p:ph type="sldNum" sz="quarter" idx="12"/>
          </p:nvPr>
        </p:nvSpPr>
        <p:spPr/>
        <p:txBody>
          <a:bodyPr/>
          <a:lstStyle/>
          <a:p>
            <a:fld id="{20ABFFCB-022D-BE4C-9154-D8589839FD76}" type="slidenum">
              <a:rPr lang="en-GB" smtClean="0"/>
              <a:t>‹#›</a:t>
            </a:fld>
            <a:endParaRPr lang="en-GB"/>
          </a:p>
        </p:txBody>
      </p:sp>
    </p:spTree>
    <p:extLst>
      <p:ext uri="{BB962C8B-B14F-4D97-AF65-F5344CB8AC3E}">
        <p14:creationId xmlns:p14="http://schemas.microsoft.com/office/powerpoint/2010/main" val="205826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A71D-DF7C-CA4F-09F7-C1999774E2F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45E46A7-9A28-D356-1B63-5CEDA147B15E}"/>
              </a:ext>
            </a:extLst>
          </p:cNvPr>
          <p:cNvSpPr>
            <a:spLocks noGrp="1"/>
          </p:cNvSpPr>
          <p:nvPr>
            <p:ph type="dt" sz="half" idx="10"/>
          </p:nvPr>
        </p:nvSpPr>
        <p:spPr/>
        <p:txBody>
          <a:bodyPr/>
          <a:lstStyle/>
          <a:p>
            <a:fld id="{C1742AE2-4F42-054F-A8E2-5D314B75481E}" type="datetimeFigureOut">
              <a:rPr lang="en-GB" smtClean="0"/>
              <a:t>28/01/2025</a:t>
            </a:fld>
            <a:endParaRPr lang="en-GB"/>
          </a:p>
        </p:txBody>
      </p:sp>
      <p:sp>
        <p:nvSpPr>
          <p:cNvPr id="4" name="Footer Placeholder 3">
            <a:extLst>
              <a:ext uri="{FF2B5EF4-FFF2-40B4-BE49-F238E27FC236}">
                <a16:creationId xmlns:a16="http://schemas.microsoft.com/office/drawing/2014/main" id="{7A7BF7AA-1CA3-2E7B-17D4-98EB56AA2E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8BCB9F-881A-6F0F-EE10-D209942457A4}"/>
              </a:ext>
            </a:extLst>
          </p:cNvPr>
          <p:cNvSpPr>
            <a:spLocks noGrp="1"/>
          </p:cNvSpPr>
          <p:nvPr>
            <p:ph type="sldNum" sz="quarter" idx="12"/>
          </p:nvPr>
        </p:nvSpPr>
        <p:spPr/>
        <p:txBody>
          <a:bodyPr/>
          <a:lstStyle/>
          <a:p>
            <a:fld id="{20ABFFCB-022D-BE4C-9154-D8589839FD76}" type="slidenum">
              <a:rPr lang="en-GB" smtClean="0"/>
              <a:t>‹#›</a:t>
            </a:fld>
            <a:endParaRPr lang="en-GB"/>
          </a:p>
        </p:txBody>
      </p:sp>
    </p:spTree>
    <p:extLst>
      <p:ext uri="{BB962C8B-B14F-4D97-AF65-F5344CB8AC3E}">
        <p14:creationId xmlns:p14="http://schemas.microsoft.com/office/powerpoint/2010/main" val="429289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436803-1440-2074-19AA-3EF4B3DB0B48}"/>
              </a:ext>
            </a:extLst>
          </p:cNvPr>
          <p:cNvSpPr>
            <a:spLocks noGrp="1"/>
          </p:cNvSpPr>
          <p:nvPr>
            <p:ph type="dt" sz="half" idx="10"/>
          </p:nvPr>
        </p:nvSpPr>
        <p:spPr/>
        <p:txBody>
          <a:bodyPr/>
          <a:lstStyle/>
          <a:p>
            <a:fld id="{C1742AE2-4F42-054F-A8E2-5D314B75481E}" type="datetimeFigureOut">
              <a:rPr lang="en-GB" smtClean="0"/>
              <a:t>28/01/2025</a:t>
            </a:fld>
            <a:endParaRPr lang="en-GB"/>
          </a:p>
        </p:txBody>
      </p:sp>
      <p:sp>
        <p:nvSpPr>
          <p:cNvPr id="3" name="Footer Placeholder 2">
            <a:extLst>
              <a:ext uri="{FF2B5EF4-FFF2-40B4-BE49-F238E27FC236}">
                <a16:creationId xmlns:a16="http://schemas.microsoft.com/office/drawing/2014/main" id="{C676FE78-CF70-E9C2-FB8F-8ADF22506E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A91A2C-5F89-789A-CFED-90F5A1460004}"/>
              </a:ext>
            </a:extLst>
          </p:cNvPr>
          <p:cNvSpPr>
            <a:spLocks noGrp="1"/>
          </p:cNvSpPr>
          <p:nvPr>
            <p:ph type="sldNum" sz="quarter" idx="12"/>
          </p:nvPr>
        </p:nvSpPr>
        <p:spPr/>
        <p:txBody>
          <a:bodyPr/>
          <a:lstStyle/>
          <a:p>
            <a:fld id="{20ABFFCB-022D-BE4C-9154-D8589839FD76}" type="slidenum">
              <a:rPr lang="en-GB" smtClean="0"/>
              <a:t>‹#›</a:t>
            </a:fld>
            <a:endParaRPr lang="en-GB"/>
          </a:p>
        </p:txBody>
      </p:sp>
    </p:spTree>
    <p:extLst>
      <p:ext uri="{BB962C8B-B14F-4D97-AF65-F5344CB8AC3E}">
        <p14:creationId xmlns:p14="http://schemas.microsoft.com/office/powerpoint/2010/main" val="203228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0C139-E0E9-7FA2-86FA-3895B7B535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764B57C-7611-D243-D93F-15E56FAE3D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8607CA0-BD33-1251-4CDB-75DE2A48B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E41ECF-FDD7-F21A-2F40-234F2BE92AE5}"/>
              </a:ext>
            </a:extLst>
          </p:cNvPr>
          <p:cNvSpPr>
            <a:spLocks noGrp="1"/>
          </p:cNvSpPr>
          <p:nvPr>
            <p:ph type="dt" sz="half" idx="10"/>
          </p:nvPr>
        </p:nvSpPr>
        <p:spPr/>
        <p:txBody>
          <a:bodyPr/>
          <a:lstStyle/>
          <a:p>
            <a:fld id="{C1742AE2-4F42-054F-A8E2-5D314B75481E}" type="datetimeFigureOut">
              <a:rPr lang="en-GB" smtClean="0"/>
              <a:t>28/01/2025</a:t>
            </a:fld>
            <a:endParaRPr lang="en-GB"/>
          </a:p>
        </p:txBody>
      </p:sp>
      <p:sp>
        <p:nvSpPr>
          <p:cNvPr id="6" name="Footer Placeholder 5">
            <a:extLst>
              <a:ext uri="{FF2B5EF4-FFF2-40B4-BE49-F238E27FC236}">
                <a16:creationId xmlns:a16="http://schemas.microsoft.com/office/drawing/2014/main" id="{50749336-3517-1E67-9624-76673B1510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4C38FC-1576-BC44-E803-059C511F3C6A}"/>
              </a:ext>
            </a:extLst>
          </p:cNvPr>
          <p:cNvSpPr>
            <a:spLocks noGrp="1"/>
          </p:cNvSpPr>
          <p:nvPr>
            <p:ph type="sldNum" sz="quarter" idx="12"/>
          </p:nvPr>
        </p:nvSpPr>
        <p:spPr/>
        <p:txBody>
          <a:bodyPr/>
          <a:lstStyle/>
          <a:p>
            <a:fld id="{20ABFFCB-022D-BE4C-9154-D8589839FD76}" type="slidenum">
              <a:rPr lang="en-GB" smtClean="0"/>
              <a:t>‹#›</a:t>
            </a:fld>
            <a:endParaRPr lang="en-GB"/>
          </a:p>
        </p:txBody>
      </p:sp>
    </p:spTree>
    <p:extLst>
      <p:ext uri="{BB962C8B-B14F-4D97-AF65-F5344CB8AC3E}">
        <p14:creationId xmlns:p14="http://schemas.microsoft.com/office/powerpoint/2010/main" val="158274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72DD-D60C-B299-A2F0-C53B8E82BF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8478C6A-2C1B-CFBE-E19E-6DEBCF64C8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E15273-40F2-EC1A-C46A-01AFC4545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B69FA-D14B-BCF4-2B3E-18600D9109BB}"/>
              </a:ext>
            </a:extLst>
          </p:cNvPr>
          <p:cNvSpPr>
            <a:spLocks noGrp="1"/>
          </p:cNvSpPr>
          <p:nvPr>
            <p:ph type="dt" sz="half" idx="10"/>
          </p:nvPr>
        </p:nvSpPr>
        <p:spPr/>
        <p:txBody>
          <a:bodyPr/>
          <a:lstStyle/>
          <a:p>
            <a:fld id="{C1742AE2-4F42-054F-A8E2-5D314B75481E}" type="datetimeFigureOut">
              <a:rPr lang="en-GB" smtClean="0"/>
              <a:t>28/01/2025</a:t>
            </a:fld>
            <a:endParaRPr lang="en-GB"/>
          </a:p>
        </p:txBody>
      </p:sp>
      <p:sp>
        <p:nvSpPr>
          <p:cNvPr id="6" name="Footer Placeholder 5">
            <a:extLst>
              <a:ext uri="{FF2B5EF4-FFF2-40B4-BE49-F238E27FC236}">
                <a16:creationId xmlns:a16="http://schemas.microsoft.com/office/drawing/2014/main" id="{A434F474-06AF-9226-DA1C-E2CBC09A50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3C5D8-BEBC-F9FE-3DA8-C70169BA13A3}"/>
              </a:ext>
            </a:extLst>
          </p:cNvPr>
          <p:cNvSpPr>
            <a:spLocks noGrp="1"/>
          </p:cNvSpPr>
          <p:nvPr>
            <p:ph type="sldNum" sz="quarter" idx="12"/>
          </p:nvPr>
        </p:nvSpPr>
        <p:spPr/>
        <p:txBody>
          <a:bodyPr/>
          <a:lstStyle/>
          <a:p>
            <a:fld id="{20ABFFCB-022D-BE4C-9154-D8589839FD76}" type="slidenum">
              <a:rPr lang="en-GB" smtClean="0"/>
              <a:t>‹#›</a:t>
            </a:fld>
            <a:endParaRPr lang="en-GB"/>
          </a:p>
        </p:txBody>
      </p:sp>
    </p:spTree>
    <p:extLst>
      <p:ext uri="{BB962C8B-B14F-4D97-AF65-F5344CB8AC3E}">
        <p14:creationId xmlns:p14="http://schemas.microsoft.com/office/powerpoint/2010/main" val="373177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32CCB2-73A1-25B1-9FD9-F1F01153C9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555A4D4-7C6D-3BD0-8163-25C5C7DEF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5D9085-EAF2-5A61-6F02-184F65AC1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742AE2-4F42-054F-A8E2-5D314B75481E}" type="datetimeFigureOut">
              <a:rPr lang="en-GB" smtClean="0"/>
              <a:t>28/01/2025</a:t>
            </a:fld>
            <a:endParaRPr lang="en-GB"/>
          </a:p>
        </p:txBody>
      </p:sp>
      <p:sp>
        <p:nvSpPr>
          <p:cNvPr id="5" name="Footer Placeholder 4">
            <a:extLst>
              <a:ext uri="{FF2B5EF4-FFF2-40B4-BE49-F238E27FC236}">
                <a16:creationId xmlns:a16="http://schemas.microsoft.com/office/drawing/2014/main" id="{5AF9DEAD-0DDF-2015-C3C8-85F004D59F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26E3EEA-CFF9-EE29-39B7-34CCDFF5B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ABFFCB-022D-BE4C-9154-D8589839FD76}" type="slidenum">
              <a:rPr lang="en-GB" smtClean="0"/>
              <a:t>‹#›</a:t>
            </a:fld>
            <a:endParaRPr lang="en-GB"/>
          </a:p>
        </p:txBody>
      </p:sp>
    </p:spTree>
    <p:extLst>
      <p:ext uri="{BB962C8B-B14F-4D97-AF65-F5344CB8AC3E}">
        <p14:creationId xmlns:p14="http://schemas.microsoft.com/office/powerpoint/2010/main" val="364856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26" name="Group 25">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30" name="Freeform: Shape 29">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 name="Group 26">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28" name="Freeform: Shape 27">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F35271D1-B784-C52D-F6CE-A720369F0AA1}"/>
              </a:ext>
            </a:extLst>
          </p:cNvPr>
          <p:cNvSpPr>
            <a:spLocks noGrp="1"/>
          </p:cNvSpPr>
          <p:nvPr>
            <p:ph type="ctrTitle"/>
          </p:nvPr>
        </p:nvSpPr>
        <p:spPr>
          <a:xfrm>
            <a:off x="838199" y="1120676"/>
            <a:ext cx="7021513" cy="2308324"/>
          </a:xfrm>
        </p:spPr>
        <p:txBody>
          <a:bodyPr>
            <a:normAutofit/>
          </a:bodyPr>
          <a:lstStyle/>
          <a:p>
            <a:pPr algn="l"/>
            <a:r>
              <a:rPr lang="en-GB" sz="7200" dirty="0">
                <a:solidFill>
                  <a:schemeClr val="bg1"/>
                </a:solidFill>
              </a:rPr>
              <a:t>Recharge 2025</a:t>
            </a:r>
          </a:p>
        </p:txBody>
      </p:sp>
      <p:sp>
        <p:nvSpPr>
          <p:cNvPr id="3" name="Subtitle 2">
            <a:extLst>
              <a:ext uri="{FF2B5EF4-FFF2-40B4-BE49-F238E27FC236}">
                <a16:creationId xmlns:a16="http://schemas.microsoft.com/office/drawing/2014/main" id="{D1397050-F06A-7ADC-9DE6-D95D1C750C65}"/>
              </a:ext>
            </a:extLst>
          </p:cNvPr>
          <p:cNvSpPr>
            <a:spLocks noGrp="1"/>
          </p:cNvSpPr>
          <p:nvPr>
            <p:ph type="subTitle" idx="1"/>
          </p:nvPr>
        </p:nvSpPr>
        <p:spPr>
          <a:xfrm>
            <a:off x="941350" y="1195566"/>
            <a:ext cx="7025753" cy="1012778"/>
          </a:xfrm>
        </p:spPr>
        <p:txBody>
          <a:bodyPr>
            <a:normAutofit/>
          </a:bodyPr>
          <a:lstStyle/>
          <a:p>
            <a:pPr algn="l"/>
            <a:r>
              <a:rPr lang="en-GB" dirty="0">
                <a:solidFill>
                  <a:schemeClr val="bg1"/>
                </a:solidFill>
              </a:rPr>
              <a:t>Monetising the guest o tenant journey</a:t>
            </a:r>
          </a:p>
        </p:txBody>
      </p:sp>
    </p:spTree>
    <p:extLst>
      <p:ext uri="{BB962C8B-B14F-4D97-AF65-F5344CB8AC3E}">
        <p14:creationId xmlns:p14="http://schemas.microsoft.com/office/powerpoint/2010/main" val="65755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4855AE-0A50-C982-CB1F-3D1553AF22DA}"/>
              </a:ext>
            </a:extLst>
          </p:cNvPr>
          <p:cNvSpPr>
            <a:spLocks noGrp="1"/>
          </p:cNvSpPr>
          <p:nvPr>
            <p:ph type="title"/>
          </p:nvPr>
        </p:nvSpPr>
        <p:spPr/>
        <p:txBody>
          <a:bodyPr>
            <a:noAutofit/>
          </a:bodyPr>
          <a:lstStyle/>
          <a:p>
            <a:r>
              <a:rPr lang="en-US" sz="3733" dirty="0"/>
              <a:t>The potential beyond revenue per guest</a:t>
            </a:r>
          </a:p>
        </p:txBody>
      </p:sp>
      <p:sp>
        <p:nvSpPr>
          <p:cNvPr id="5" name="Text Placeholder 4">
            <a:extLst>
              <a:ext uri="{FF2B5EF4-FFF2-40B4-BE49-F238E27FC236}">
                <a16:creationId xmlns:a16="http://schemas.microsoft.com/office/drawing/2014/main" id="{ABFC11E6-276A-5855-65BE-9532D232D632}"/>
              </a:ext>
            </a:extLst>
          </p:cNvPr>
          <p:cNvSpPr>
            <a:spLocks noGrp="1"/>
          </p:cNvSpPr>
          <p:nvPr>
            <p:ph type="body" sz="quarter" idx="20"/>
          </p:nvPr>
        </p:nvSpPr>
        <p:spPr/>
        <p:txBody>
          <a:bodyPr/>
          <a:lstStyle/>
          <a:p>
            <a:r>
              <a:rPr lang="en-US"/>
              <a:t>A unified guest profile. The key to unlocking the future of hospitality</a:t>
            </a:r>
          </a:p>
        </p:txBody>
      </p:sp>
      <p:sp>
        <p:nvSpPr>
          <p:cNvPr id="6" name="Slide Number Placeholder 5">
            <a:extLst>
              <a:ext uri="{FF2B5EF4-FFF2-40B4-BE49-F238E27FC236}">
                <a16:creationId xmlns:a16="http://schemas.microsoft.com/office/drawing/2014/main" id="{5C9CBDB9-9AC2-DDFB-3D2B-D77F49CF79AE}"/>
              </a:ext>
            </a:extLst>
          </p:cNvPr>
          <p:cNvSpPr>
            <a:spLocks noGrp="1"/>
          </p:cNvSpPr>
          <p:nvPr>
            <p:ph type="sldNum" sz="quarter" idx="4"/>
          </p:nvPr>
        </p:nvSpPr>
        <p:spPr/>
        <p:txBody>
          <a:bodyPr/>
          <a:lstStyle/>
          <a:p>
            <a:fld id="{5FE9FC8C-CF34-964A-8787-3CA40750A1E3}" type="slidenum">
              <a:rPr lang="en-US" smtClean="0"/>
              <a:pPr/>
              <a:t>10</a:t>
            </a:fld>
            <a:endParaRPr lang="en-US"/>
          </a:p>
        </p:txBody>
      </p:sp>
      <p:graphicFrame>
        <p:nvGraphicFramePr>
          <p:cNvPr id="7" name="Content Placeholder 8">
            <a:extLst>
              <a:ext uri="{FF2B5EF4-FFF2-40B4-BE49-F238E27FC236}">
                <a16:creationId xmlns:a16="http://schemas.microsoft.com/office/drawing/2014/main" id="{E05DC05C-6D51-F114-61D4-66E49C39EB9A}"/>
              </a:ext>
            </a:extLst>
          </p:cNvPr>
          <p:cNvGraphicFramePr>
            <a:graphicFrameLocks noGrp="1"/>
          </p:cNvGraphicFramePr>
          <p:nvPr>
            <p:ph sz="quarter" idx="13"/>
          </p:nvPr>
        </p:nvGraphicFramePr>
        <p:xfrm>
          <a:off x="4906963" y="1443039"/>
          <a:ext cx="7091363" cy="442118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ular Callout 9">
            <a:extLst>
              <a:ext uri="{FF2B5EF4-FFF2-40B4-BE49-F238E27FC236}">
                <a16:creationId xmlns:a16="http://schemas.microsoft.com/office/drawing/2014/main" id="{E2BD1BDE-66FD-002C-6A6D-08357D4ACB96}"/>
              </a:ext>
            </a:extLst>
          </p:cNvPr>
          <p:cNvSpPr/>
          <p:nvPr/>
        </p:nvSpPr>
        <p:spPr>
          <a:xfrm>
            <a:off x="7238999" y="1545707"/>
            <a:ext cx="2766952" cy="737732"/>
          </a:xfrm>
          <a:prstGeom prst="wedgeRectCallout">
            <a:avLst>
              <a:gd name="adj1" fmla="val 67055"/>
              <a:gd name="adj2" fmla="val 40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data (AI) predicts about my guest</a:t>
            </a:r>
          </a:p>
        </p:txBody>
      </p:sp>
      <p:sp>
        <p:nvSpPr>
          <p:cNvPr id="2" name="Rectangular Callout 1">
            <a:extLst>
              <a:ext uri="{FF2B5EF4-FFF2-40B4-BE49-F238E27FC236}">
                <a16:creationId xmlns:a16="http://schemas.microsoft.com/office/drawing/2014/main" id="{2FDADD71-ED66-4CFC-6DE2-A01BE362814A}"/>
              </a:ext>
            </a:extLst>
          </p:cNvPr>
          <p:cNvSpPr/>
          <p:nvPr/>
        </p:nvSpPr>
        <p:spPr>
          <a:xfrm>
            <a:off x="5747656" y="2458050"/>
            <a:ext cx="2210819" cy="790709"/>
          </a:xfrm>
          <a:prstGeom prst="wedgeRectCallout">
            <a:avLst>
              <a:gd name="adj1" fmla="val 73245"/>
              <a:gd name="adj2" fmla="val 391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data tells me about my guest</a:t>
            </a:r>
          </a:p>
        </p:txBody>
      </p:sp>
    </p:spTree>
    <p:extLst>
      <p:ext uri="{BB962C8B-B14F-4D97-AF65-F5344CB8AC3E}">
        <p14:creationId xmlns:p14="http://schemas.microsoft.com/office/powerpoint/2010/main" val="145812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AFC8-923C-2DDA-AA46-3F6409089015}"/>
              </a:ext>
            </a:extLst>
          </p:cNvPr>
          <p:cNvSpPr>
            <a:spLocks noGrp="1"/>
          </p:cNvSpPr>
          <p:nvPr>
            <p:ph type="title"/>
          </p:nvPr>
        </p:nvSpPr>
        <p:spPr>
          <a:xfrm>
            <a:off x="393700" y="-38100"/>
            <a:ext cx="10515600" cy="1325563"/>
          </a:xfrm>
        </p:spPr>
        <p:txBody>
          <a:bodyPr>
            <a:normAutofit/>
          </a:bodyPr>
          <a:lstStyle/>
          <a:p>
            <a:r>
              <a:rPr lang="en-US" sz="4000" dirty="0"/>
              <a:t>Project Background / Objectives</a:t>
            </a:r>
          </a:p>
        </p:txBody>
      </p:sp>
      <p:sp>
        <p:nvSpPr>
          <p:cNvPr id="3" name="Content Placeholder 2">
            <a:extLst>
              <a:ext uri="{FF2B5EF4-FFF2-40B4-BE49-F238E27FC236}">
                <a16:creationId xmlns:a16="http://schemas.microsoft.com/office/drawing/2014/main" id="{72B154D2-849E-1BA4-487B-5623DB1DDB92}"/>
              </a:ext>
            </a:extLst>
          </p:cNvPr>
          <p:cNvSpPr>
            <a:spLocks noGrp="1"/>
          </p:cNvSpPr>
          <p:nvPr>
            <p:ph idx="1"/>
          </p:nvPr>
        </p:nvSpPr>
        <p:spPr>
          <a:xfrm>
            <a:off x="647699" y="1397723"/>
            <a:ext cx="10706101" cy="4895850"/>
          </a:xfrm>
        </p:spPr>
        <p:txBody>
          <a:bodyPr vert="horz" lIns="0" tIns="0" rIns="0" bIns="0" rtlCol="0" anchor="t">
            <a:normAutofit/>
          </a:bodyPr>
          <a:lstStyle/>
          <a:p>
            <a:pPr marL="151765" indent="-151765">
              <a:spcBef>
                <a:spcPts val="2200"/>
              </a:spcBef>
              <a:buClr>
                <a:schemeClr val="tx2"/>
              </a:buClr>
            </a:pPr>
            <a:r>
              <a:rPr lang="en-US" sz="2800" dirty="0">
                <a:latin typeface="Aptos"/>
              </a:rPr>
              <a:t>Data Discovery Initiative of “Guest-Centric” Revenue Optimization</a:t>
            </a:r>
            <a:endParaRPr lang="en-US" dirty="0">
              <a:latin typeface="Aptos"/>
            </a:endParaRPr>
          </a:p>
          <a:p>
            <a:pPr marL="151765" indent="-151765">
              <a:spcBef>
                <a:spcPts val="2200"/>
              </a:spcBef>
              <a:buClr>
                <a:schemeClr val="tx2"/>
              </a:buClr>
            </a:pPr>
            <a:r>
              <a:rPr lang="en-US" sz="2800" dirty="0">
                <a:latin typeface="Aptos"/>
              </a:rPr>
              <a:t>Validate Concept of “Revenue per Guest” </a:t>
            </a:r>
          </a:p>
          <a:p>
            <a:pPr marL="151765" indent="-151765">
              <a:spcBef>
                <a:spcPts val="2200"/>
              </a:spcBef>
              <a:buClr>
                <a:schemeClr val="tx2"/>
              </a:buClr>
            </a:pPr>
            <a:r>
              <a:rPr lang="en-US" sz="2800" dirty="0">
                <a:latin typeface="Aptos"/>
              </a:rPr>
              <a:t>Create a “Revenue per Guest Optimization Model” </a:t>
            </a:r>
            <a:r>
              <a:rPr lang="en-US" dirty="0">
                <a:latin typeface="Aptos"/>
              </a:rPr>
              <a:t>u</a:t>
            </a:r>
            <a:r>
              <a:rPr lang="en-US" sz="2800" dirty="0">
                <a:latin typeface="Aptos"/>
              </a:rPr>
              <a:t>sing Transactional Data at the Guest Level (n = 1,000 Guests)</a:t>
            </a:r>
          </a:p>
          <a:p>
            <a:pPr marL="151765" indent="-151765">
              <a:spcBef>
                <a:spcPts val="2200"/>
              </a:spcBef>
              <a:buClr>
                <a:schemeClr val="tx2"/>
              </a:buClr>
            </a:pPr>
            <a:r>
              <a:rPr lang="en-US" sz="2800" dirty="0">
                <a:latin typeface="Aptos"/>
              </a:rPr>
              <a:t>Model then uses </a:t>
            </a:r>
            <a:r>
              <a:rPr lang="en-US" sz="2800" b="1" dirty="0">
                <a:latin typeface="Aptos"/>
              </a:rPr>
              <a:t>Propensity Scoring</a:t>
            </a:r>
            <a:r>
              <a:rPr lang="en-US" sz="2800" dirty="0">
                <a:latin typeface="Aptos"/>
              </a:rPr>
              <a:t> to Make Recommendations for Cross-Sell Offers and Experiences </a:t>
            </a:r>
            <a:r>
              <a:rPr lang="en-US" sz="2800" u="sng" dirty="0">
                <a:latin typeface="Aptos"/>
              </a:rPr>
              <a:t>while Guest is On Property</a:t>
            </a:r>
          </a:p>
        </p:txBody>
      </p:sp>
      <p:sp>
        <p:nvSpPr>
          <p:cNvPr id="4" name="Slide Number Placeholder 3">
            <a:extLst>
              <a:ext uri="{FF2B5EF4-FFF2-40B4-BE49-F238E27FC236}">
                <a16:creationId xmlns:a16="http://schemas.microsoft.com/office/drawing/2014/main" id="{9DA72297-8187-C002-92A9-7DDC510B72EA}"/>
              </a:ext>
            </a:extLst>
          </p:cNvPr>
          <p:cNvSpPr>
            <a:spLocks noGrp="1"/>
          </p:cNvSpPr>
          <p:nvPr>
            <p:ph type="sldNum" sz="quarter" idx="12"/>
          </p:nvPr>
        </p:nvSpPr>
        <p:spPr/>
        <p:txBody>
          <a:bodyPr/>
          <a:lstStyle/>
          <a:p>
            <a:fld id="{B3A0D5AA-CB31-4E2E-8F3E-173476576F3D}" type="slidenum">
              <a:rPr lang="en-US" smtClean="0"/>
              <a:t>11</a:t>
            </a:fld>
            <a:endParaRPr lang="en-US"/>
          </a:p>
        </p:txBody>
      </p:sp>
    </p:spTree>
    <p:extLst>
      <p:ext uri="{BB962C8B-B14F-4D97-AF65-F5344CB8AC3E}">
        <p14:creationId xmlns:p14="http://schemas.microsoft.com/office/powerpoint/2010/main" val="395976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154D2-849E-1BA4-487B-5623DB1DDB92}"/>
              </a:ext>
            </a:extLst>
          </p:cNvPr>
          <p:cNvSpPr>
            <a:spLocks noGrp="1"/>
          </p:cNvSpPr>
          <p:nvPr>
            <p:ph idx="1"/>
          </p:nvPr>
        </p:nvSpPr>
        <p:spPr>
          <a:xfrm>
            <a:off x="230056" y="1868103"/>
            <a:ext cx="5046629" cy="3553581"/>
          </a:xfrm>
        </p:spPr>
        <p:txBody>
          <a:bodyPr>
            <a:noAutofit/>
          </a:bodyPr>
          <a:lstStyle/>
          <a:p>
            <a:pPr>
              <a:lnSpc>
                <a:spcPct val="100000"/>
              </a:lnSpc>
              <a:spcBef>
                <a:spcPts val="600"/>
              </a:spcBef>
            </a:pPr>
            <a:r>
              <a:rPr lang="en-US" sz="1800" b="1" dirty="0">
                <a:latin typeface="Aptos" panose="020B0004020202020204" pitchFamily="34" charset="0"/>
              </a:rPr>
              <a:t>Total Purchases/Spend Over Time ($4.2M)</a:t>
            </a:r>
          </a:p>
          <a:p>
            <a:pPr>
              <a:lnSpc>
                <a:spcPct val="100000"/>
              </a:lnSpc>
              <a:spcBef>
                <a:spcPts val="600"/>
              </a:spcBef>
            </a:pPr>
            <a:r>
              <a:rPr lang="en-US" sz="1800" b="1" dirty="0">
                <a:latin typeface="Aptos" panose="020B0004020202020204" pitchFamily="34" charset="0"/>
              </a:rPr>
              <a:t>Total </a:t>
            </a:r>
            <a:r>
              <a:rPr lang="en-US" sz="1800" b="1" u="sng" dirty="0">
                <a:latin typeface="Aptos" panose="020B0004020202020204" pitchFamily="34" charset="0"/>
              </a:rPr>
              <a:t>Additional</a:t>
            </a:r>
            <a:r>
              <a:rPr lang="en-US" sz="1800" b="1" dirty="0">
                <a:latin typeface="Aptos" panose="020B0004020202020204" pitchFamily="34" charset="0"/>
              </a:rPr>
              <a:t> Opportunity ($1.8M):</a:t>
            </a:r>
          </a:p>
          <a:p>
            <a:pPr lvl="1">
              <a:lnSpc>
                <a:spcPct val="100000"/>
              </a:lnSpc>
              <a:spcBef>
                <a:spcPts val="600"/>
              </a:spcBef>
            </a:pPr>
            <a:r>
              <a:rPr lang="en-US" sz="1600" dirty="0">
                <a:latin typeface="Aptos" panose="020B0004020202020204" pitchFamily="34" charset="0"/>
              </a:rPr>
              <a:t>Golf = $578K</a:t>
            </a:r>
          </a:p>
          <a:p>
            <a:pPr lvl="1">
              <a:lnSpc>
                <a:spcPct val="100000"/>
              </a:lnSpc>
              <a:spcBef>
                <a:spcPts val="600"/>
              </a:spcBef>
            </a:pPr>
            <a:r>
              <a:rPr lang="en-US" sz="1600" dirty="0">
                <a:latin typeface="Aptos" panose="020B0004020202020204" pitchFamily="34" charset="0"/>
              </a:rPr>
              <a:t>Spa =  $1M</a:t>
            </a:r>
          </a:p>
          <a:p>
            <a:pPr lvl="1">
              <a:lnSpc>
                <a:spcPct val="100000"/>
              </a:lnSpc>
              <a:spcBef>
                <a:spcPts val="600"/>
              </a:spcBef>
            </a:pPr>
            <a:r>
              <a:rPr lang="en-US" sz="1600" dirty="0">
                <a:latin typeface="Aptos" panose="020B0004020202020204" pitchFamily="34" charset="0"/>
              </a:rPr>
              <a:t>Room = $159K</a:t>
            </a:r>
          </a:p>
          <a:p>
            <a:pPr>
              <a:lnSpc>
                <a:spcPct val="100000"/>
              </a:lnSpc>
              <a:spcBef>
                <a:spcPts val="600"/>
              </a:spcBef>
            </a:pPr>
            <a:r>
              <a:rPr lang="en-US" sz="1800" b="1" dirty="0">
                <a:latin typeface="Aptos" panose="020B0004020202020204" pitchFamily="34" charset="0"/>
              </a:rPr>
              <a:t>Projected (</a:t>
            </a:r>
            <a:r>
              <a:rPr lang="en-US" sz="1800" b="1" u="sng" dirty="0">
                <a:latin typeface="Aptos" panose="020B0004020202020204" pitchFamily="34" charset="0"/>
              </a:rPr>
              <a:t>Propensity</a:t>
            </a:r>
            <a:r>
              <a:rPr lang="en-US" sz="1800" b="1" dirty="0">
                <a:latin typeface="Aptos" panose="020B0004020202020204" pitchFamily="34" charset="0"/>
              </a:rPr>
              <a:t>) Opportunity ($393K):</a:t>
            </a:r>
          </a:p>
          <a:p>
            <a:pPr lvl="1">
              <a:lnSpc>
                <a:spcPct val="100000"/>
              </a:lnSpc>
              <a:spcBef>
                <a:spcPts val="600"/>
              </a:spcBef>
            </a:pPr>
            <a:r>
              <a:rPr lang="en-US" sz="1600" dirty="0">
                <a:latin typeface="Aptos" panose="020B0004020202020204" pitchFamily="34" charset="0"/>
              </a:rPr>
              <a:t>Golf = $198K</a:t>
            </a:r>
          </a:p>
          <a:p>
            <a:pPr lvl="1">
              <a:lnSpc>
                <a:spcPct val="100000"/>
              </a:lnSpc>
              <a:spcBef>
                <a:spcPts val="600"/>
              </a:spcBef>
            </a:pPr>
            <a:r>
              <a:rPr lang="en-US" sz="1600" dirty="0">
                <a:latin typeface="Aptos" panose="020B0004020202020204" pitchFamily="34" charset="0"/>
              </a:rPr>
              <a:t>Spa =  $162K</a:t>
            </a:r>
          </a:p>
          <a:p>
            <a:pPr lvl="1">
              <a:lnSpc>
                <a:spcPct val="100000"/>
              </a:lnSpc>
              <a:spcBef>
                <a:spcPts val="600"/>
              </a:spcBef>
            </a:pPr>
            <a:r>
              <a:rPr lang="en-US" sz="1600" dirty="0">
                <a:latin typeface="Aptos" panose="020B0004020202020204" pitchFamily="34" charset="0"/>
              </a:rPr>
              <a:t>Room = $33K</a:t>
            </a:r>
          </a:p>
          <a:p>
            <a:pPr>
              <a:lnSpc>
                <a:spcPct val="100000"/>
              </a:lnSpc>
              <a:spcBef>
                <a:spcPts val="600"/>
              </a:spcBef>
            </a:pPr>
            <a:r>
              <a:rPr lang="en-US" sz="1800" b="1" dirty="0">
                <a:latin typeface="Aptos" panose="020B0004020202020204" pitchFamily="34" charset="0"/>
              </a:rPr>
              <a:t>Projected Revenue Lift (9.3%):</a:t>
            </a:r>
          </a:p>
          <a:p>
            <a:pPr lvl="1">
              <a:lnSpc>
                <a:spcPct val="100000"/>
              </a:lnSpc>
              <a:spcBef>
                <a:spcPts val="600"/>
              </a:spcBef>
            </a:pPr>
            <a:r>
              <a:rPr lang="en-US" sz="1600" dirty="0">
                <a:latin typeface="Aptos" panose="020B0004020202020204" pitchFamily="34" charset="0"/>
              </a:rPr>
              <a:t>Golf = 7.7%</a:t>
            </a:r>
          </a:p>
          <a:p>
            <a:pPr lvl="1">
              <a:lnSpc>
                <a:spcPct val="100000"/>
              </a:lnSpc>
              <a:spcBef>
                <a:spcPts val="600"/>
              </a:spcBef>
            </a:pPr>
            <a:r>
              <a:rPr lang="en-US" sz="1600" dirty="0">
                <a:latin typeface="Aptos" panose="020B0004020202020204" pitchFamily="34" charset="0"/>
              </a:rPr>
              <a:t>Spa = 13.5%</a:t>
            </a:r>
          </a:p>
          <a:p>
            <a:pPr lvl="1">
              <a:lnSpc>
                <a:spcPct val="100000"/>
              </a:lnSpc>
              <a:spcBef>
                <a:spcPts val="600"/>
              </a:spcBef>
            </a:pPr>
            <a:r>
              <a:rPr lang="en-US" sz="1600" dirty="0">
                <a:latin typeface="Aptos" panose="020B0004020202020204" pitchFamily="34" charset="0"/>
              </a:rPr>
              <a:t>Room = 7.3%</a:t>
            </a:r>
          </a:p>
          <a:p>
            <a:pPr lvl="1">
              <a:lnSpc>
                <a:spcPct val="100000"/>
              </a:lnSpc>
              <a:spcBef>
                <a:spcPts val="600"/>
              </a:spcBef>
            </a:pPr>
            <a:endParaRPr lang="en-US" sz="16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9DA72297-8187-C002-92A9-7DDC510B72EA}"/>
              </a:ext>
            </a:extLst>
          </p:cNvPr>
          <p:cNvSpPr>
            <a:spLocks noGrp="1"/>
          </p:cNvSpPr>
          <p:nvPr>
            <p:ph type="sldNum" sz="quarter" idx="12"/>
          </p:nvPr>
        </p:nvSpPr>
        <p:spPr>
          <a:xfrm>
            <a:off x="8610600" y="6356350"/>
            <a:ext cx="2743200" cy="365125"/>
          </a:xfrm>
        </p:spPr>
        <p:txBody>
          <a:bodyPr>
            <a:normAutofit/>
          </a:bodyPr>
          <a:lstStyle/>
          <a:p>
            <a:pPr>
              <a:spcAft>
                <a:spcPts val="600"/>
              </a:spcAft>
            </a:pPr>
            <a:fld id="{B3A0D5AA-CB31-4E2E-8F3E-173476576F3D}" type="slidenum">
              <a:rPr lang="en-US" smtClean="0"/>
              <a:pPr>
                <a:spcAft>
                  <a:spcPts val="600"/>
                </a:spcAft>
              </a:pPr>
              <a:t>12</a:t>
            </a:fld>
            <a:endParaRPr lang="en-US"/>
          </a:p>
        </p:txBody>
      </p:sp>
      <p:sp>
        <p:nvSpPr>
          <p:cNvPr id="7" name="Rectangle 1">
            <a:extLst>
              <a:ext uri="{FF2B5EF4-FFF2-40B4-BE49-F238E27FC236}">
                <a16:creationId xmlns:a16="http://schemas.microsoft.com/office/drawing/2014/main" id="{1CE31C4D-1B0B-2096-F957-72EF72D93A0A}"/>
              </a:ext>
            </a:extLst>
          </p:cNvPr>
          <p:cNvSpPr>
            <a:spLocks noChangeArrowheads="1"/>
          </p:cNvSpPr>
          <p:nvPr/>
        </p:nvSpPr>
        <p:spPr bwMode="auto">
          <a:xfrm>
            <a:off x="3100388" y="3305260"/>
            <a:ext cx="21352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a:ln>
                  <a:noFill/>
                </a:ln>
                <a:solidFill>
                  <a:srgbClr val="212121"/>
                </a:solidFill>
                <a:effectLst/>
                <a:latin typeface="Aptos" panose="020B000402020202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a:ln>
                  <a:noFill/>
                </a:ln>
                <a:solidFill>
                  <a:srgbClr val="212121"/>
                </a:solidFill>
                <a:effectLst/>
                <a:latin typeface="Aptos" panose="020B00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E8D8864B-2456-E703-A846-70544D17C50A}"/>
              </a:ext>
            </a:extLst>
          </p:cNvPr>
          <p:cNvGraphicFramePr>
            <a:graphicFrameLocks noGrp="1"/>
          </p:cNvGraphicFramePr>
          <p:nvPr/>
        </p:nvGraphicFramePr>
        <p:xfrm>
          <a:off x="6035536" y="2354332"/>
          <a:ext cx="5962783" cy="2917517"/>
        </p:xfrm>
        <a:graphic>
          <a:graphicData uri="http://schemas.openxmlformats.org/drawingml/2006/table">
            <a:tbl>
              <a:tblPr>
                <a:tableStyleId>{3B4B98B0-60AC-42C2-AFA5-B58CD77FA1E5}</a:tableStyleId>
              </a:tblPr>
              <a:tblGrid>
                <a:gridCol w="1122900">
                  <a:extLst>
                    <a:ext uri="{9D8B030D-6E8A-4147-A177-3AD203B41FA5}">
                      <a16:colId xmlns:a16="http://schemas.microsoft.com/office/drawing/2014/main" val="2706362523"/>
                    </a:ext>
                  </a:extLst>
                </a:gridCol>
                <a:gridCol w="1241911">
                  <a:extLst>
                    <a:ext uri="{9D8B030D-6E8A-4147-A177-3AD203B41FA5}">
                      <a16:colId xmlns:a16="http://schemas.microsoft.com/office/drawing/2014/main" val="823181673"/>
                    </a:ext>
                  </a:extLst>
                </a:gridCol>
                <a:gridCol w="1241911">
                  <a:extLst>
                    <a:ext uri="{9D8B030D-6E8A-4147-A177-3AD203B41FA5}">
                      <a16:colId xmlns:a16="http://schemas.microsoft.com/office/drawing/2014/main" val="9957955"/>
                    </a:ext>
                  </a:extLst>
                </a:gridCol>
                <a:gridCol w="1114150">
                  <a:extLst>
                    <a:ext uri="{9D8B030D-6E8A-4147-A177-3AD203B41FA5}">
                      <a16:colId xmlns:a16="http://schemas.microsoft.com/office/drawing/2014/main" val="41512619"/>
                    </a:ext>
                  </a:extLst>
                </a:gridCol>
                <a:gridCol w="1241911">
                  <a:extLst>
                    <a:ext uri="{9D8B030D-6E8A-4147-A177-3AD203B41FA5}">
                      <a16:colId xmlns:a16="http://schemas.microsoft.com/office/drawing/2014/main" val="2490576371"/>
                    </a:ext>
                  </a:extLst>
                </a:gridCol>
              </a:tblGrid>
              <a:tr h="501214">
                <a:tc>
                  <a:txBody>
                    <a:bodyPr/>
                    <a:lstStyle/>
                    <a:p>
                      <a:pPr marL="0" marR="0">
                        <a:spcBef>
                          <a:spcPts val="0"/>
                        </a:spcBef>
                        <a:spcAft>
                          <a:spcPts val="0"/>
                        </a:spcAft>
                      </a:pPr>
                      <a:r>
                        <a:rPr lang="en-US" sz="1000">
                          <a:effectLst/>
                        </a:rPr>
                        <a:t> </a:t>
                      </a:r>
                      <a:endParaRPr lang="en-US" sz="90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400" b="1">
                          <a:effectLst/>
                        </a:rPr>
                        <a:t>Golf</a:t>
                      </a:r>
                      <a:endParaRPr lang="en-US" sz="1400" b="1">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400" b="1">
                          <a:effectLst/>
                        </a:rPr>
                        <a:t>Spa</a:t>
                      </a:r>
                      <a:endParaRPr lang="en-US" sz="1400" b="1">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400" b="1">
                          <a:effectLst/>
                        </a:rPr>
                        <a:t>Room</a:t>
                      </a:r>
                      <a:endParaRPr lang="en-US" sz="1400" b="1">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400" b="1">
                          <a:effectLst/>
                        </a:rPr>
                        <a:t>Total</a:t>
                      </a:r>
                      <a:endParaRPr lang="en-US" sz="1400" b="1">
                        <a:effectLst/>
                        <a:latin typeface="Aptos" panose="020B0004020202020204" pitchFamily="34" charset="0"/>
                      </a:endParaRPr>
                    </a:p>
                  </a:txBody>
                  <a:tcPr marL="60198" marR="60198" marT="0" marB="0"/>
                </a:tc>
                <a:extLst>
                  <a:ext uri="{0D108BD9-81ED-4DB2-BD59-A6C34878D82A}">
                    <a16:rowId xmlns:a16="http://schemas.microsoft.com/office/drawing/2014/main" val="3841559950"/>
                  </a:ext>
                </a:extLst>
              </a:tr>
              <a:tr h="501214">
                <a:tc>
                  <a:txBody>
                    <a:bodyPr/>
                    <a:lstStyle/>
                    <a:p>
                      <a:pPr marL="0" marR="0">
                        <a:spcBef>
                          <a:spcPts val="0"/>
                        </a:spcBef>
                        <a:spcAft>
                          <a:spcPts val="0"/>
                        </a:spcAft>
                      </a:pPr>
                      <a:r>
                        <a:rPr lang="en-US" sz="1200" b="1">
                          <a:effectLst/>
                        </a:rPr>
                        <a:t>Total Spend</a:t>
                      </a:r>
                      <a:endParaRPr lang="en-US" sz="1200" b="1">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$2,578,849.77</a:t>
                      </a:r>
                      <a:endParaRPr lang="en-US" sz="120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$1,204,236.40</a:t>
                      </a:r>
                      <a:endParaRPr lang="en-US" sz="120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dirty="0">
                          <a:effectLst/>
                        </a:rPr>
                        <a:t>$455,375.00</a:t>
                      </a:r>
                      <a:endParaRPr lang="en-US" sz="1200" dirty="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$4,238,461.17</a:t>
                      </a:r>
                      <a:endParaRPr lang="en-US" sz="1200">
                        <a:effectLst/>
                        <a:latin typeface="Aptos" panose="020B0004020202020204" pitchFamily="34" charset="0"/>
                      </a:endParaRPr>
                    </a:p>
                  </a:txBody>
                  <a:tcPr marL="60198" marR="60198" marT="0" marB="0"/>
                </a:tc>
                <a:extLst>
                  <a:ext uri="{0D108BD9-81ED-4DB2-BD59-A6C34878D82A}">
                    <a16:rowId xmlns:a16="http://schemas.microsoft.com/office/drawing/2014/main" val="1296965795"/>
                  </a:ext>
                </a:extLst>
              </a:tr>
              <a:tr h="501214">
                <a:tc>
                  <a:txBody>
                    <a:bodyPr/>
                    <a:lstStyle/>
                    <a:p>
                      <a:pPr marL="0" marR="0">
                        <a:spcBef>
                          <a:spcPts val="0"/>
                        </a:spcBef>
                        <a:spcAft>
                          <a:spcPts val="0"/>
                        </a:spcAft>
                      </a:pPr>
                      <a:r>
                        <a:rPr lang="en-US" sz="1200" b="1">
                          <a:effectLst/>
                        </a:rPr>
                        <a:t>Total Opportunity</a:t>
                      </a:r>
                      <a:endParaRPr lang="en-US" sz="1200" b="1">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$577,705.87</a:t>
                      </a:r>
                      <a:endParaRPr lang="en-US" sz="120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$1,019,280.00</a:t>
                      </a:r>
                      <a:endParaRPr lang="en-US" sz="120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$158,625.00</a:t>
                      </a:r>
                      <a:endParaRPr lang="en-US" sz="120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$1,755,610.87</a:t>
                      </a:r>
                      <a:endParaRPr lang="en-US" sz="1200">
                        <a:effectLst/>
                        <a:latin typeface="Aptos" panose="020B0004020202020204" pitchFamily="34" charset="0"/>
                      </a:endParaRPr>
                    </a:p>
                  </a:txBody>
                  <a:tcPr marL="60198" marR="60198" marT="0" marB="0"/>
                </a:tc>
                <a:extLst>
                  <a:ext uri="{0D108BD9-81ED-4DB2-BD59-A6C34878D82A}">
                    <a16:rowId xmlns:a16="http://schemas.microsoft.com/office/drawing/2014/main" val="2894150966"/>
                  </a:ext>
                </a:extLst>
              </a:tr>
              <a:tr h="501214">
                <a:tc>
                  <a:txBody>
                    <a:bodyPr/>
                    <a:lstStyle/>
                    <a:p>
                      <a:pPr marL="0" marR="0">
                        <a:spcBef>
                          <a:spcPts val="0"/>
                        </a:spcBef>
                        <a:spcAft>
                          <a:spcPts val="0"/>
                        </a:spcAft>
                      </a:pPr>
                      <a:r>
                        <a:rPr lang="en-US" sz="1200" b="1">
                          <a:effectLst/>
                        </a:rPr>
                        <a:t>Projected Opportunity</a:t>
                      </a:r>
                      <a:endParaRPr lang="en-US" sz="1200" b="1">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$197,544.74</a:t>
                      </a:r>
                      <a:endParaRPr lang="en-US" sz="120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$162,427.63</a:t>
                      </a:r>
                      <a:endParaRPr lang="en-US" sz="120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$33,150.45</a:t>
                      </a:r>
                      <a:endParaRPr lang="en-US" sz="120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$393,122.82</a:t>
                      </a:r>
                      <a:endParaRPr lang="en-US" sz="1200">
                        <a:effectLst/>
                        <a:latin typeface="Aptos" panose="020B0004020202020204" pitchFamily="34" charset="0"/>
                      </a:endParaRPr>
                    </a:p>
                  </a:txBody>
                  <a:tcPr marL="60198" marR="60198" marT="0" marB="0"/>
                </a:tc>
                <a:extLst>
                  <a:ext uri="{0D108BD9-81ED-4DB2-BD59-A6C34878D82A}">
                    <a16:rowId xmlns:a16="http://schemas.microsoft.com/office/drawing/2014/main" val="4019058662"/>
                  </a:ext>
                </a:extLst>
              </a:tr>
              <a:tr h="912661">
                <a:tc>
                  <a:txBody>
                    <a:bodyPr/>
                    <a:lstStyle/>
                    <a:p>
                      <a:pPr marL="0" marR="0">
                        <a:spcBef>
                          <a:spcPts val="0"/>
                        </a:spcBef>
                        <a:spcAft>
                          <a:spcPts val="0"/>
                        </a:spcAft>
                      </a:pPr>
                      <a:r>
                        <a:rPr lang="en-US" sz="1200" b="1">
                          <a:effectLst/>
                        </a:rPr>
                        <a:t>Projected Revenue Lift</a:t>
                      </a:r>
                      <a:endParaRPr lang="en-US" sz="1200" b="1">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7.7%</a:t>
                      </a:r>
                      <a:endParaRPr lang="en-US" sz="120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a:effectLst/>
                        </a:rPr>
                        <a:t>13.5%</a:t>
                      </a:r>
                      <a:endParaRPr lang="en-US" sz="120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dirty="0">
                          <a:effectLst/>
                        </a:rPr>
                        <a:t>7.3%</a:t>
                      </a:r>
                      <a:endParaRPr lang="en-US" sz="1200" dirty="0">
                        <a:effectLst/>
                        <a:latin typeface="Aptos" panose="020B0004020202020204" pitchFamily="34" charset="0"/>
                      </a:endParaRPr>
                    </a:p>
                  </a:txBody>
                  <a:tcPr marL="60198" marR="60198" marT="0" marB="0"/>
                </a:tc>
                <a:tc>
                  <a:txBody>
                    <a:bodyPr/>
                    <a:lstStyle/>
                    <a:p>
                      <a:pPr marL="0" marR="0">
                        <a:spcBef>
                          <a:spcPts val="0"/>
                        </a:spcBef>
                        <a:spcAft>
                          <a:spcPts val="0"/>
                        </a:spcAft>
                      </a:pPr>
                      <a:r>
                        <a:rPr lang="en-US" sz="1200" dirty="0">
                          <a:effectLst/>
                        </a:rPr>
                        <a:t>9.3%</a:t>
                      </a:r>
                      <a:endParaRPr lang="en-US" sz="1200" dirty="0">
                        <a:effectLst/>
                        <a:latin typeface="Aptos" panose="020B0004020202020204" pitchFamily="34" charset="0"/>
                      </a:endParaRPr>
                    </a:p>
                  </a:txBody>
                  <a:tcPr marL="60198" marR="60198" marT="0" marB="0"/>
                </a:tc>
                <a:extLst>
                  <a:ext uri="{0D108BD9-81ED-4DB2-BD59-A6C34878D82A}">
                    <a16:rowId xmlns:a16="http://schemas.microsoft.com/office/drawing/2014/main" val="916132640"/>
                  </a:ext>
                </a:extLst>
              </a:tr>
            </a:tbl>
          </a:graphicData>
        </a:graphic>
      </p:graphicFrame>
      <p:sp>
        <p:nvSpPr>
          <p:cNvPr id="9" name="TextBox 8">
            <a:extLst>
              <a:ext uri="{FF2B5EF4-FFF2-40B4-BE49-F238E27FC236}">
                <a16:creationId xmlns:a16="http://schemas.microsoft.com/office/drawing/2014/main" id="{8941A3FE-FF26-F0BD-A66F-8DC3B257046A}"/>
              </a:ext>
            </a:extLst>
          </p:cNvPr>
          <p:cNvSpPr txBox="1"/>
          <p:nvPr/>
        </p:nvSpPr>
        <p:spPr>
          <a:xfrm>
            <a:off x="8991600" y="5418613"/>
            <a:ext cx="3148741" cy="261610"/>
          </a:xfrm>
          <a:prstGeom prst="rect">
            <a:avLst/>
          </a:prstGeom>
          <a:noFill/>
        </p:spPr>
        <p:txBody>
          <a:bodyPr wrap="square" rtlCol="0">
            <a:spAutoFit/>
          </a:bodyPr>
          <a:lstStyle/>
          <a:p>
            <a:r>
              <a:rPr lang="en-US" sz="1100" dirty="0"/>
              <a:t>*Note: Based on n=1,000 guest data sample</a:t>
            </a:r>
          </a:p>
        </p:txBody>
      </p:sp>
      <p:sp>
        <p:nvSpPr>
          <p:cNvPr id="11" name="Title 1">
            <a:extLst>
              <a:ext uri="{FF2B5EF4-FFF2-40B4-BE49-F238E27FC236}">
                <a16:creationId xmlns:a16="http://schemas.microsoft.com/office/drawing/2014/main" id="{0B7D28AE-5A92-544B-6B2E-987A96DCD124}"/>
              </a:ext>
            </a:extLst>
          </p:cNvPr>
          <p:cNvSpPr>
            <a:spLocks noGrp="1"/>
          </p:cNvSpPr>
          <p:nvPr>
            <p:ph type="title"/>
          </p:nvPr>
        </p:nvSpPr>
        <p:spPr>
          <a:xfrm>
            <a:off x="294883" y="136525"/>
            <a:ext cx="11058917" cy="1157684"/>
          </a:xfrm>
        </p:spPr>
        <p:txBody>
          <a:bodyPr>
            <a:normAutofit/>
          </a:bodyPr>
          <a:lstStyle/>
          <a:p>
            <a:r>
              <a:rPr lang="en-US" sz="4000" dirty="0"/>
              <a:t>Summary Findings:</a:t>
            </a:r>
            <a:br>
              <a:rPr lang="en-US" sz="4000" i="1" dirty="0"/>
            </a:br>
            <a:endParaRPr lang="en-US" sz="2200" i="1" dirty="0"/>
          </a:p>
        </p:txBody>
      </p:sp>
    </p:spTree>
    <p:extLst>
      <p:ext uri="{BB962C8B-B14F-4D97-AF65-F5344CB8AC3E}">
        <p14:creationId xmlns:p14="http://schemas.microsoft.com/office/powerpoint/2010/main" val="388258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A72297-8187-C002-92A9-7DDC510B7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0D5AA-CB31-4E2E-8F3E-173476576F3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Document 8">
            <a:extLst>
              <a:ext uri="{FF2B5EF4-FFF2-40B4-BE49-F238E27FC236}">
                <a16:creationId xmlns:a16="http://schemas.microsoft.com/office/drawing/2014/main" id="{EAA981C0-2D1E-6B90-CB64-EBFD23A00199}"/>
              </a:ext>
            </a:extLst>
          </p:cNvPr>
          <p:cNvSpPr/>
          <p:nvPr/>
        </p:nvSpPr>
        <p:spPr>
          <a:xfrm>
            <a:off x="8277562" y="1651759"/>
            <a:ext cx="3912244" cy="4433104"/>
          </a:xfrm>
          <a:prstGeom prst="flowChartDocument">
            <a:avLst/>
          </a:prstGeom>
          <a:solidFill>
            <a:srgbClr val="0075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9DAF39-3100-1CC3-ABD4-D9B38588CB41}"/>
              </a:ext>
            </a:extLst>
          </p:cNvPr>
          <p:cNvSpPr txBox="1"/>
          <p:nvPr/>
        </p:nvSpPr>
        <p:spPr>
          <a:xfrm>
            <a:off x="8369193" y="1844708"/>
            <a:ext cx="3289099" cy="3323987"/>
          </a:xfrm>
          <a:prstGeom prst="rect">
            <a:avLst/>
          </a:prstGeom>
          <a:noFill/>
        </p:spPr>
        <p:txBody>
          <a:bodyPr wrap="square" rtlCol="0">
            <a:spAutoFit/>
          </a:bodyPr>
          <a:lstStyle/>
          <a:p>
            <a:r>
              <a:rPr lang="en-US" dirty="0">
                <a:solidFill>
                  <a:schemeClr val="bg1"/>
                </a:solidFill>
              </a:rPr>
              <a:t>GUEST ID: 251</a:t>
            </a:r>
          </a:p>
          <a:p>
            <a:r>
              <a:rPr lang="en-US" sz="1600" dirty="0">
                <a:solidFill>
                  <a:schemeClr val="bg1"/>
                </a:solidFill>
              </a:rPr>
              <a:t>Segment: Executive Traveler</a:t>
            </a:r>
          </a:p>
          <a:p>
            <a:r>
              <a:rPr lang="en-US" sz="1600" dirty="0">
                <a:solidFill>
                  <a:schemeClr val="bg1"/>
                </a:solidFill>
              </a:rPr>
              <a:t>Lifetime Total Spend: $3,743</a:t>
            </a:r>
          </a:p>
          <a:p>
            <a:r>
              <a:rPr lang="en-US" sz="1600" dirty="0">
                <a:solidFill>
                  <a:schemeClr val="bg1"/>
                </a:solidFill>
              </a:rPr>
              <a:t>Total # of Stays: 4</a:t>
            </a:r>
          </a:p>
          <a:p>
            <a:r>
              <a:rPr lang="en-US" sz="1600" dirty="0">
                <a:solidFill>
                  <a:schemeClr val="bg1"/>
                </a:solidFill>
              </a:rPr>
              <a:t>Avg Spend/Visit: $936</a:t>
            </a:r>
            <a:br>
              <a:rPr lang="en-US" sz="1600" dirty="0">
                <a:solidFill>
                  <a:schemeClr val="bg1"/>
                </a:solidFill>
              </a:rPr>
            </a:br>
            <a:br>
              <a:rPr lang="en-US" sz="1600" dirty="0">
                <a:solidFill>
                  <a:schemeClr val="bg1"/>
                </a:solidFill>
              </a:rPr>
            </a:br>
            <a:r>
              <a:rPr lang="en-US" sz="1600" dirty="0">
                <a:solidFill>
                  <a:schemeClr val="bg1"/>
                </a:solidFill>
              </a:rPr>
              <a:t>Revenue Opportunity:</a:t>
            </a:r>
          </a:p>
          <a:p>
            <a:pPr marL="285750" indent="-285750">
              <a:buFont typeface="Arial" panose="020B0604020202020204" pitchFamily="34" charset="0"/>
              <a:buChar char="•"/>
            </a:pPr>
            <a:r>
              <a:rPr lang="en-US" sz="1600" dirty="0">
                <a:solidFill>
                  <a:schemeClr val="bg1"/>
                </a:solidFill>
              </a:rPr>
              <a:t>Total Opportunity = $1,664</a:t>
            </a:r>
          </a:p>
          <a:p>
            <a:pPr marL="285750" indent="-285750">
              <a:buFont typeface="Arial" panose="020B0604020202020204" pitchFamily="34" charset="0"/>
              <a:buChar char="•"/>
            </a:pPr>
            <a:r>
              <a:rPr lang="en-US" sz="1600" dirty="0">
                <a:solidFill>
                  <a:schemeClr val="bg1"/>
                </a:solidFill>
              </a:rPr>
              <a:t>Projected Opportunity = $293</a:t>
            </a:r>
          </a:p>
          <a:p>
            <a:pPr marL="285750" indent="-285750">
              <a:buFont typeface="Arial" panose="020B0604020202020204" pitchFamily="34" charset="0"/>
              <a:buChar char="•"/>
            </a:pPr>
            <a:r>
              <a:rPr lang="en-US" sz="1600" dirty="0">
                <a:solidFill>
                  <a:schemeClr val="bg1"/>
                </a:solidFill>
              </a:rPr>
              <a:t>Top Products/Services:</a:t>
            </a:r>
          </a:p>
          <a:p>
            <a:pPr marL="742950" lvl="1" indent="-285750">
              <a:buFont typeface="Arial" panose="020B0604020202020204" pitchFamily="34" charset="0"/>
              <a:buChar char="•"/>
            </a:pPr>
            <a:r>
              <a:rPr lang="en-US" sz="1600" dirty="0">
                <a:solidFill>
                  <a:schemeClr val="bg1"/>
                </a:solidFill>
              </a:rPr>
              <a:t>Room (</a:t>
            </a:r>
            <a:r>
              <a:rPr lang="en-US" sz="1600" dirty="0" err="1">
                <a:solidFill>
                  <a:schemeClr val="bg1"/>
                </a:solidFill>
              </a:rPr>
              <a:t>Add’l</a:t>
            </a:r>
            <a:r>
              <a:rPr lang="en-US" sz="1600" dirty="0">
                <a:solidFill>
                  <a:schemeClr val="bg1"/>
                </a:solidFill>
              </a:rPr>
              <a:t> Nights): 27%</a:t>
            </a:r>
          </a:p>
          <a:p>
            <a:pPr marL="742950" lvl="1" indent="-285750">
              <a:buFont typeface="Arial" panose="020B0604020202020204" pitchFamily="34" charset="0"/>
              <a:buChar char="•"/>
            </a:pPr>
            <a:r>
              <a:rPr lang="en-US" sz="1600" dirty="0">
                <a:solidFill>
                  <a:schemeClr val="bg1"/>
                </a:solidFill>
              </a:rPr>
              <a:t>Golf (MT Resort): 25%</a:t>
            </a:r>
          </a:p>
          <a:p>
            <a:pPr marL="742950" lvl="1" indent="-285750">
              <a:buFont typeface="Arial" panose="020B0604020202020204" pitchFamily="34" charset="0"/>
              <a:buChar char="•"/>
            </a:pPr>
            <a:r>
              <a:rPr lang="en-US" sz="1600" dirty="0">
                <a:solidFill>
                  <a:schemeClr val="bg1"/>
                </a:solidFill>
              </a:rPr>
              <a:t>Spa (Massage): 18%</a:t>
            </a:r>
          </a:p>
        </p:txBody>
      </p:sp>
      <p:pic>
        <p:nvPicPr>
          <p:cNvPr id="11" name="Picture 10" descr="A person in a suit walking with a suitcase and talking on the phone&#10;&#10;Description automatically generated">
            <a:extLst>
              <a:ext uri="{FF2B5EF4-FFF2-40B4-BE49-F238E27FC236}">
                <a16:creationId xmlns:a16="http://schemas.microsoft.com/office/drawing/2014/main" id="{7BDFC290-9E3A-97C1-D64B-61B34A9F9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1116" y="1651759"/>
            <a:ext cx="750884" cy="905478"/>
          </a:xfrm>
          <a:prstGeom prst="rect">
            <a:avLst/>
          </a:prstGeom>
        </p:spPr>
      </p:pic>
      <p:pic>
        <p:nvPicPr>
          <p:cNvPr id="3" name="Picture 2">
            <a:extLst>
              <a:ext uri="{FF2B5EF4-FFF2-40B4-BE49-F238E27FC236}">
                <a16:creationId xmlns:a16="http://schemas.microsoft.com/office/drawing/2014/main" id="{97019A13-0AD1-6105-2EA7-437A5EBF08B0}"/>
              </a:ext>
            </a:extLst>
          </p:cNvPr>
          <p:cNvPicPr>
            <a:picLocks noChangeAspect="1"/>
          </p:cNvPicPr>
          <p:nvPr/>
        </p:nvPicPr>
        <p:blipFill>
          <a:blip r:embed="rId4"/>
          <a:stretch>
            <a:fillRect/>
          </a:stretch>
        </p:blipFill>
        <p:spPr>
          <a:xfrm>
            <a:off x="294883" y="1971648"/>
            <a:ext cx="7607753" cy="3411882"/>
          </a:xfrm>
          <a:prstGeom prst="rect">
            <a:avLst/>
          </a:prstGeom>
          <a:ln>
            <a:solidFill>
              <a:schemeClr val="accent1"/>
            </a:solidFill>
          </a:ln>
        </p:spPr>
      </p:pic>
      <p:sp>
        <p:nvSpPr>
          <p:cNvPr id="12" name="Title 1">
            <a:extLst>
              <a:ext uri="{FF2B5EF4-FFF2-40B4-BE49-F238E27FC236}">
                <a16:creationId xmlns:a16="http://schemas.microsoft.com/office/drawing/2014/main" id="{363EFA2D-45E3-4157-EC70-CD29D8F4FF01}"/>
              </a:ext>
            </a:extLst>
          </p:cNvPr>
          <p:cNvSpPr>
            <a:spLocks noGrp="1"/>
          </p:cNvSpPr>
          <p:nvPr>
            <p:ph type="title"/>
          </p:nvPr>
        </p:nvSpPr>
        <p:spPr>
          <a:xfrm>
            <a:off x="294883" y="136525"/>
            <a:ext cx="11058917" cy="1157684"/>
          </a:xfrm>
        </p:spPr>
        <p:txBody>
          <a:bodyPr>
            <a:normAutofit/>
          </a:bodyPr>
          <a:lstStyle/>
          <a:p>
            <a:r>
              <a:rPr lang="en-US" sz="4000" dirty="0"/>
              <a:t>Revenue Per Guest Optimization Example</a:t>
            </a:r>
            <a:br>
              <a:rPr lang="en-US" sz="4000" i="1" dirty="0"/>
            </a:br>
            <a:r>
              <a:rPr lang="en-US" sz="2200" i="1" dirty="0"/>
              <a:t>(Example)</a:t>
            </a:r>
          </a:p>
        </p:txBody>
      </p:sp>
    </p:spTree>
    <p:extLst>
      <p:ext uri="{BB962C8B-B14F-4D97-AF65-F5344CB8AC3E}">
        <p14:creationId xmlns:p14="http://schemas.microsoft.com/office/powerpoint/2010/main" val="10587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5A3C1E-28B2-6182-313B-24FFA6FE32EC}"/>
              </a:ext>
            </a:extLst>
          </p:cNvPr>
          <p:cNvSpPr>
            <a:spLocks noGrp="1"/>
          </p:cNvSpPr>
          <p:nvPr>
            <p:ph sz="quarter" idx="13"/>
          </p:nvPr>
        </p:nvSpPr>
        <p:spPr/>
        <p:txBody>
          <a:bodyPr>
            <a:normAutofit/>
          </a:bodyPr>
          <a:lstStyle/>
          <a:p>
            <a:pPr marL="151765" indent="-151765">
              <a:lnSpc>
                <a:spcPct val="120000"/>
              </a:lnSpc>
            </a:pPr>
            <a:r>
              <a:rPr lang="en-US" dirty="0"/>
              <a:t>There is huge growth potential in the shift from “how can I sell my space” to “Where can my guest spend more”.</a:t>
            </a:r>
          </a:p>
          <a:p>
            <a:pPr marL="151765" indent="-151765">
              <a:lnSpc>
                <a:spcPct val="120000"/>
              </a:lnSpc>
            </a:pPr>
            <a:r>
              <a:rPr lang="en-US" dirty="0"/>
              <a:t>Guest data, </a:t>
            </a:r>
            <a:r>
              <a:rPr lang="en-US" dirty="0" err="1"/>
              <a:t>personalisation</a:t>
            </a:r>
            <a:r>
              <a:rPr lang="en-US" dirty="0"/>
              <a:t> and AI will drive this shift.</a:t>
            </a:r>
            <a:endParaRPr lang="en-US" dirty="0">
              <a:cs typeface="Arial"/>
            </a:endParaRPr>
          </a:p>
          <a:p>
            <a:pPr marL="151765" indent="-151765">
              <a:lnSpc>
                <a:spcPct val="120000"/>
              </a:lnSpc>
            </a:pPr>
            <a:r>
              <a:rPr lang="en-US" dirty="0"/>
              <a:t>A unified or single guest profile is the key that will unlock the potential. </a:t>
            </a:r>
            <a:endParaRPr lang="en-US" dirty="0">
              <a:cs typeface="Arial"/>
            </a:endParaRPr>
          </a:p>
          <a:p>
            <a:pPr marL="151765" indent="-151765">
              <a:lnSpc>
                <a:spcPct val="120000"/>
              </a:lnSpc>
            </a:pPr>
            <a:endParaRPr lang="en-US" dirty="0">
              <a:cs typeface="Arial"/>
            </a:endParaRPr>
          </a:p>
        </p:txBody>
      </p:sp>
      <p:sp>
        <p:nvSpPr>
          <p:cNvPr id="3" name="Title 2">
            <a:extLst>
              <a:ext uri="{FF2B5EF4-FFF2-40B4-BE49-F238E27FC236}">
                <a16:creationId xmlns:a16="http://schemas.microsoft.com/office/drawing/2014/main" id="{B27D89A3-15FA-AB33-C8E1-1D3C301A4AFB}"/>
              </a:ext>
            </a:extLst>
          </p:cNvPr>
          <p:cNvSpPr>
            <a:spLocks noGrp="1"/>
          </p:cNvSpPr>
          <p:nvPr>
            <p:ph type="title"/>
          </p:nvPr>
        </p:nvSpPr>
        <p:spPr/>
        <p:txBody>
          <a:bodyPr>
            <a:noAutofit/>
          </a:bodyPr>
          <a:lstStyle/>
          <a:p>
            <a:r>
              <a:rPr lang="en-US" sz="3733" dirty="0"/>
              <a:t>Summary</a:t>
            </a:r>
          </a:p>
        </p:txBody>
      </p:sp>
      <p:sp>
        <p:nvSpPr>
          <p:cNvPr id="5" name="Text Placeholder 4">
            <a:extLst>
              <a:ext uri="{FF2B5EF4-FFF2-40B4-BE49-F238E27FC236}">
                <a16:creationId xmlns:a16="http://schemas.microsoft.com/office/drawing/2014/main" id="{D0A801F4-59AC-D6C1-CAD7-6D3B9EC64AEC}"/>
              </a:ext>
            </a:extLst>
          </p:cNvPr>
          <p:cNvSpPr>
            <a:spLocks noGrp="1"/>
          </p:cNvSpPr>
          <p:nvPr>
            <p:ph type="body" sz="quarter" idx="20"/>
          </p:nvPr>
        </p:nvSpPr>
        <p:spPr/>
        <p:txBody>
          <a:bodyPr>
            <a:normAutofit/>
          </a:bodyPr>
          <a:lstStyle/>
          <a:p>
            <a:r>
              <a:rPr lang="en-US" dirty="0"/>
              <a:t>Today’s ‘best of breed’ systems model is limiting </a:t>
            </a:r>
            <a:r>
              <a:rPr lang="en-US" dirty="0" err="1"/>
              <a:t>personalisation</a:t>
            </a:r>
            <a:endParaRPr lang="en-US" dirty="0">
              <a:cs typeface="Arial"/>
            </a:endParaRPr>
          </a:p>
        </p:txBody>
      </p:sp>
      <p:sp>
        <p:nvSpPr>
          <p:cNvPr id="6" name="Slide Number Placeholder 5">
            <a:extLst>
              <a:ext uri="{FF2B5EF4-FFF2-40B4-BE49-F238E27FC236}">
                <a16:creationId xmlns:a16="http://schemas.microsoft.com/office/drawing/2014/main" id="{A4C56C5D-FC5A-5B23-AB78-EDA29562C13B}"/>
              </a:ext>
            </a:extLst>
          </p:cNvPr>
          <p:cNvSpPr>
            <a:spLocks noGrp="1"/>
          </p:cNvSpPr>
          <p:nvPr>
            <p:ph type="sldNum" sz="quarter" idx="4"/>
          </p:nvPr>
        </p:nvSpPr>
        <p:spPr/>
        <p:txBody>
          <a:bodyPr/>
          <a:lstStyle/>
          <a:p>
            <a:fld id="{5FE9FC8C-CF34-964A-8787-3CA40750A1E3}" type="slidenum">
              <a:rPr lang="en-US" smtClean="0"/>
              <a:pPr/>
              <a:t>14</a:t>
            </a:fld>
            <a:endParaRPr lang="en-US"/>
          </a:p>
        </p:txBody>
      </p:sp>
    </p:spTree>
    <p:extLst>
      <p:ext uri="{BB962C8B-B14F-4D97-AF65-F5344CB8AC3E}">
        <p14:creationId xmlns:p14="http://schemas.microsoft.com/office/powerpoint/2010/main" val="238192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2CA1287-0A5B-A3D0-6518-EC52E6E664A0}"/>
              </a:ext>
            </a:extLst>
          </p:cNvPr>
          <p:cNvSpPr>
            <a:spLocks noGrp="1"/>
          </p:cNvSpPr>
          <p:nvPr>
            <p:ph type="title"/>
          </p:nvPr>
        </p:nvSpPr>
        <p:spPr>
          <a:xfrm>
            <a:off x="827088" y="1641752"/>
            <a:ext cx="3774409" cy="4366936"/>
          </a:xfrm>
        </p:spPr>
        <p:txBody>
          <a:bodyPr anchor="t">
            <a:normAutofit/>
          </a:bodyPr>
          <a:lstStyle/>
          <a:p>
            <a:r>
              <a:rPr lang="en-GB" sz="4000" dirty="0"/>
              <a:t>The workshop</a:t>
            </a:r>
            <a:br>
              <a:rPr lang="en-GB" sz="4000" dirty="0"/>
            </a:br>
            <a:br>
              <a:rPr lang="en-GB" sz="4000" dirty="0"/>
            </a:br>
            <a:r>
              <a:rPr lang="en-GB" sz="1800" dirty="0"/>
              <a:t>Boutique Hotel</a:t>
            </a:r>
            <a:br>
              <a:rPr lang="en-GB" sz="1800" dirty="0"/>
            </a:br>
            <a:br>
              <a:rPr lang="en-GB" sz="1800" dirty="0"/>
            </a:br>
            <a:r>
              <a:rPr lang="en-GB" sz="1800" dirty="0"/>
              <a:t>Student Accommodation Building</a:t>
            </a:r>
            <a:br>
              <a:rPr lang="en-GB" sz="1800" dirty="0"/>
            </a:br>
            <a:br>
              <a:rPr lang="en-GB" sz="1800" dirty="0"/>
            </a:br>
            <a:r>
              <a:rPr lang="en-GB" sz="1800" dirty="0"/>
              <a:t>Serviced Apartment with Workspace</a:t>
            </a:r>
            <a:br>
              <a:rPr lang="en-GB" sz="1800" dirty="0"/>
            </a:br>
            <a:br>
              <a:rPr lang="en-GB" sz="1800" dirty="0"/>
            </a:br>
            <a:r>
              <a:rPr lang="en-GB" sz="1800" dirty="0"/>
              <a:t>Apartment Block – Vacation Rentals</a:t>
            </a:r>
            <a:br>
              <a:rPr lang="en-GB" sz="1800" dirty="0"/>
            </a:br>
            <a:br>
              <a:rPr lang="en-GB" sz="1800" dirty="0"/>
            </a:br>
            <a:r>
              <a:rPr lang="en-GB" sz="1800" dirty="0"/>
              <a:t>Co-</a:t>
            </a:r>
            <a:r>
              <a:rPr lang="en-GB" sz="1800" dirty="0" err="1"/>
              <a:t>Lliving</a:t>
            </a:r>
            <a:r>
              <a:rPr lang="en-GB" sz="1800" dirty="0"/>
              <a:t> building</a:t>
            </a:r>
            <a:br>
              <a:rPr lang="en-GB" sz="4000" dirty="0"/>
            </a:br>
            <a:endParaRPr lang="en-GB" sz="4000" dirty="0"/>
          </a:p>
        </p:txBody>
      </p:sp>
      <p:sp>
        <p:nvSpPr>
          <p:cNvPr id="6" name="Content Placeholder 5">
            <a:extLst>
              <a:ext uri="{FF2B5EF4-FFF2-40B4-BE49-F238E27FC236}">
                <a16:creationId xmlns:a16="http://schemas.microsoft.com/office/drawing/2014/main" id="{01A42945-86F9-0C00-F8B0-8BBDD290D957}"/>
              </a:ext>
            </a:extLst>
          </p:cNvPr>
          <p:cNvSpPr>
            <a:spLocks noGrp="1"/>
          </p:cNvSpPr>
          <p:nvPr>
            <p:ph idx="1"/>
          </p:nvPr>
        </p:nvSpPr>
        <p:spPr>
          <a:xfrm>
            <a:off x="5222081" y="1641752"/>
            <a:ext cx="5260975" cy="3960000"/>
          </a:xfrm>
        </p:spPr>
        <p:txBody>
          <a:bodyPr>
            <a:normAutofit/>
          </a:bodyPr>
          <a:lstStyle/>
          <a:p>
            <a:pPr marL="0" indent="0">
              <a:buNone/>
            </a:pPr>
            <a:r>
              <a:rPr lang="en-GB" sz="2000" b="1" dirty="0">
                <a:solidFill>
                  <a:schemeClr val="tx1">
                    <a:alpha val="80000"/>
                  </a:schemeClr>
                </a:solidFill>
              </a:rPr>
              <a:t>Exercise 1 – 15 minutes groups discussion</a:t>
            </a:r>
          </a:p>
          <a:p>
            <a:r>
              <a:rPr lang="en-GB" sz="2000" dirty="0">
                <a:solidFill>
                  <a:schemeClr val="tx1">
                    <a:alpha val="80000"/>
                  </a:schemeClr>
                </a:solidFill>
              </a:rPr>
              <a:t>Thinking like Uber. What additional revenue opportunities could be created from greater levels of guest personalisation and insight to their preferences?</a:t>
            </a:r>
          </a:p>
          <a:p>
            <a:r>
              <a:rPr lang="en-GB" sz="2000" dirty="0">
                <a:solidFill>
                  <a:schemeClr val="tx1">
                    <a:alpha val="80000"/>
                  </a:schemeClr>
                </a:solidFill>
              </a:rPr>
              <a:t>Teams feedback</a:t>
            </a:r>
          </a:p>
          <a:p>
            <a:pPr marL="0" indent="0">
              <a:buNone/>
            </a:pPr>
            <a:r>
              <a:rPr lang="en-GB" sz="2000" b="1" dirty="0">
                <a:solidFill>
                  <a:schemeClr val="tx1">
                    <a:alpha val="80000"/>
                  </a:schemeClr>
                </a:solidFill>
              </a:rPr>
              <a:t>Exercise 2 – 15 minutes groups discussion</a:t>
            </a:r>
          </a:p>
          <a:p>
            <a:r>
              <a:rPr lang="en-GB" sz="2000" dirty="0">
                <a:solidFill>
                  <a:schemeClr val="tx1">
                    <a:alpha val="80000"/>
                  </a:schemeClr>
                </a:solidFill>
              </a:rPr>
              <a:t>What technology, data or operational barriers are preventing you from monetising the guest journey in more ways?</a:t>
            </a:r>
          </a:p>
          <a:p>
            <a:r>
              <a:rPr lang="en-GB" sz="2000" dirty="0">
                <a:solidFill>
                  <a:schemeClr val="tx1">
                    <a:alpha val="80000"/>
                  </a:schemeClr>
                </a:solidFill>
              </a:rPr>
              <a:t>Teams feedback</a:t>
            </a:r>
          </a:p>
        </p:txBody>
      </p:sp>
      <p:grpSp>
        <p:nvGrpSpPr>
          <p:cNvPr id="13" name="Group 12">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4" name="Freeform: Shape 13">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906683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91FF75E-D176-9DE1-EF44-5D1A5965D8C3}"/>
              </a:ext>
            </a:extLst>
          </p:cNvPr>
          <p:cNvSpPr>
            <a:spLocks noGrp="1"/>
          </p:cNvSpPr>
          <p:nvPr>
            <p:ph type="title"/>
          </p:nvPr>
        </p:nvSpPr>
        <p:spPr>
          <a:xfrm>
            <a:off x="838200" y="669925"/>
            <a:ext cx="4508946" cy="1325563"/>
          </a:xfrm>
        </p:spPr>
        <p:txBody>
          <a:bodyPr anchor="b">
            <a:normAutofit/>
          </a:bodyPr>
          <a:lstStyle/>
          <a:p>
            <a:r>
              <a:rPr lang="en-GB" dirty="0">
                <a:solidFill>
                  <a:schemeClr val="bg1"/>
                </a:solidFill>
              </a:rPr>
              <a:t>The  Session</a:t>
            </a:r>
          </a:p>
        </p:txBody>
      </p:sp>
      <p:cxnSp>
        <p:nvCxnSpPr>
          <p:cNvPr id="25" name="Straight Connector 2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E5D3ED-D408-6BD0-9CC8-41D24A3392B8}"/>
              </a:ext>
            </a:extLst>
          </p:cNvPr>
          <p:cNvSpPr>
            <a:spLocks noGrp="1"/>
          </p:cNvSpPr>
          <p:nvPr>
            <p:ph idx="1"/>
          </p:nvPr>
        </p:nvSpPr>
        <p:spPr>
          <a:xfrm>
            <a:off x="1392667" y="2398957"/>
            <a:ext cx="9406666" cy="3526144"/>
          </a:xfrm>
        </p:spPr>
        <p:txBody>
          <a:bodyPr>
            <a:normAutofit/>
          </a:bodyPr>
          <a:lstStyle/>
          <a:p>
            <a:pPr marL="0" indent="0">
              <a:buNone/>
            </a:pPr>
            <a:r>
              <a:rPr lang="en-GB" b="0" i="0" dirty="0">
                <a:solidFill>
                  <a:schemeClr val="bg1"/>
                </a:solidFill>
                <a:effectLst/>
                <a:latin typeface="Roboto" panose="02000000000000000000" pitchFamily="2" charset="0"/>
              </a:rPr>
              <a:t>Rather than looking solely at income streams from the space in assets, how can owners, developers and operators think about additional revenue streams from their end users, and what is the role of technology in enabling these new revenue streams?</a:t>
            </a:r>
            <a:endParaRPr lang="en-GB" dirty="0">
              <a:solidFill>
                <a:schemeClr val="bg1"/>
              </a:solidFill>
            </a:endParaRPr>
          </a:p>
        </p:txBody>
      </p:sp>
      <p:sp>
        <p:nvSpPr>
          <p:cNvPr id="27" name="Rectangle 26">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10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318D56-1587-32FF-FB90-50D0C446496A}"/>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2E95171D-7257-F937-1956-C89254ABB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D18DA3B-2A0F-6C50-304A-8B136262758B}"/>
              </a:ext>
            </a:extLst>
          </p:cNvPr>
          <p:cNvSpPr>
            <a:spLocks noGrp="1"/>
          </p:cNvSpPr>
          <p:nvPr>
            <p:ph type="title"/>
          </p:nvPr>
        </p:nvSpPr>
        <p:spPr>
          <a:xfrm>
            <a:off x="838200" y="669925"/>
            <a:ext cx="4508946" cy="1325563"/>
          </a:xfrm>
        </p:spPr>
        <p:txBody>
          <a:bodyPr anchor="b">
            <a:normAutofit/>
          </a:bodyPr>
          <a:lstStyle/>
          <a:p>
            <a:r>
              <a:rPr lang="en-GB" dirty="0">
                <a:solidFill>
                  <a:schemeClr val="bg1"/>
                </a:solidFill>
              </a:rPr>
              <a:t>Let’s start with…</a:t>
            </a:r>
          </a:p>
        </p:txBody>
      </p:sp>
      <p:cxnSp>
        <p:nvCxnSpPr>
          <p:cNvPr id="25" name="Straight Connector 24">
            <a:extLst>
              <a:ext uri="{FF2B5EF4-FFF2-40B4-BE49-F238E27FC236}">
                <a16:creationId xmlns:a16="http://schemas.microsoft.com/office/drawing/2014/main" id="{A5C092F9-21A0-8856-AB91-B86921BD4C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540AAD-46B6-F5A9-00A2-06274AEDB58D}"/>
              </a:ext>
            </a:extLst>
          </p:cNvPr>
          <p:cNvSpPr>
            <a:spLocks noGrp="1"/>
          </p:cNvSpPr>
          <p:nvPr>
            <p:ph idx="1"/>
          </p:nvPr>
        </p:nvSpPr>
        <p:spPr>
          <a:xfrm>
            <a:off x="1392667" y="2398957"/>
            <a:ext cx="9406666" cy="3526144"/>
          </a:xfrm>
        </p:spPr>
        <p:txBody>
          <a:bodyPr>
            <a:normAutofit fontScale="85000" lnSpcReduction="20000"/>
          </a:bodyPr>
          <a:lstStyle/>
          <a:p>
            <a:pPr marL="0" indent="0">
              <a:buNone/>
            </a:pPr>
            <a:r>
              <a:rPr lang="en-GB" sz="4400" b="0" i="0" dirty="0">
                <a:solidFill>
                  <a:schemeClr val="bg1"/>
                </a:solidFill>
                <a:effectLst/>
                <a:latin typeface="Roboto" panose="02000000000000000000" pitchFamily="2" charset="0"/>
              </a:rPr>
              <a:t>Revenue Beyond the Room</a:t>
            </a:r>
          </a:p>
          <a:p>
            <a:pPr marL="0" indent="0">
              <a:buNone/>
            </a:pPr>
            <a:endParaRPr lang="en-GB" dirty="0">
              <a:solidFill>
                <a:schemeClr val="bg1"/>
              </a:solidFill>
              <a:latin typeface="Roboto" panose="02000000000000000000" pitchFamily="2" charset="0"/>
            </a:endParaRPr>
          </a:p>
          <a:p>
            <a:pPr marL="0" indent="0">
              <a:buNone/>
            </a:pPr>
            <a:r>
              <a:rPr lang="en-GB" dirty="0">
                <a:solidFill>
                  <a:schemeClr val="bg1"/>
                </a:solidFill>
                <a:latin typeface="Roboto" panose="02000000000000000000" pitchFamily="2" charset="0"/>
              </a:rPr>
              <a:t>The role of data and personalisation in driving growth – A Research Project.</a:t>
            </a:r>
          </a:p>
          <a:p>
            <a:pPr marL="0" indent="0">
              <a:buNone/>
            </a:pPr>
            <a:endParaRPr lang="en-GB" dirty="0">
              <a:solidFill>
                <a:schemeClr val="bg1"/>
              </a:solidFill>
              <a:latin typeface="Roboto" panose="02000000000000000000" pitchFamily="2" charset="0"/>
            </a:endParaRPr>
          </a:p>
          <a:p>
            <a:pPr marL="0" indent="0">
              <a:buNone/>
            </a:pPr>
            <a:r>
              <a:rPr lang="en-GB" sz="2400" dirty="0">
                <a:solidFill>
                  <a:schemeClr val="bg1"/>
                </a:solidFill>
                <a:latin typeface="Roboto" panose="02000000000000000000" pitchFamily="2" charset="0"/>
              </a:rPr>
              <a:t>Matthew Prosser</a:t>
            </a:r>
          </a:p>
          <a:p>
            <a:pPr marL="0" indent="0">
              <a:buNone/>
            </a:pPr>
            <a:r>
              <a:rPr lang="en-GB" sz="2400" dirty="0">
                <a:solidFill>
                  <a:schemeClr val="bg1"/>
                </a:solidFill>
                <a:latin typeface="Roboto" panose="02000000000000000000" pitchFamily="2" charset="0"/>
              </a:rPr>
              <a:t>Paul Finch</a:t>
            </a:r>
          </a:p>
          <a:p>
            <a:pPr marL="0" indent="0">
              <a:buNone/>
            </a:pPr>
            <a:r>
              <a:rPr lang="en-GB" sz="2400" u="sng" dirty="0">
                <a:solidFill>
                  <a:schemeClr val="bg1"/>
                </a:solidFill>
                <a:latin typeface="Roboto" panose="02000000000000000000" pitchFamily="2" charset="0"/>
              </a:rPr>
              <a:t>Agilysys UK</a:t>
            </a:r>
          </a:p>
          <a:p>
            <a:pPr marL="0" indent="0">
              <a:buNone/>
            </a:pPr>
            <a:r>
              <a:rPr lang="en-GB" dirty="0">
                <a:solidFill>
                  <a:schemeClr val="bg1"/>
                </a:solidFill>
                <a:latin typeface="Roboto" panose="02000000000000000000" pitchFamily="2" charset="0"/>
              </a:rPr>
              <a:t> </a:t>
            </a:r>
            <a:endParaRPr lang="en-GB" dirty="0">
              <a:solidFill>
                <a:schemeClr val="bg1"/>
              </a:solidFill>
            </a:endParaRPr>
          </a:p>
        </p:txBody>
      </p:sp>
      <p:sp>
        <p:nvSpPr>
          <p:cNvPr id="27" name="Rectangle 26">
            <a:extLst>
              <a:ext uri="{FF2B5EF4-FFF2-40B4-BE49-F238E27FC236}">
                <a16:creationId xmlns:a16="http://schemas.microsoft.com/office/drawing/2014/main" id="{9199FD0A-009B-3735-AE00-984ED2565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595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ow Netflix should improve recommendations | by Thomas Tennyson | The  Fourth Wall | Medium">
            <a:extLst>
              <a:ext uri="{FF2B5EF4-FFF2-40B4-BE49-F238E27FC236}">
                <a16:creationId xmlns:a16="http://schemas.microsoft.com/office/drawing/2014/main" id="{DEB0ED96-38AA-4F5E-0B38-C6CB8796C0F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6437" r="-1" b="5318"/>
          <a:stretch/>
        </p:blipFill>
        <p:spPr bwMode="auto">
          <a:xfrm>
            <a:off x="-1" y="10"/>
            <a:ext cx="12228129" cy="4666928"/>
          </a:xfrm>
          <a:prstGeom prst="rect">
            <a:avLst/>
          </a:prstGeom>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5" name="Freeform: Shape 14">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8" name="Freeform: Shape 17">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Title 3">
            <a:extLst>
              <a:ext uri="{FF2B5EF4-FFF2-40B4-BE49-F238E27FC236}">
                <a16:creationId xmlns:a16="http://schemas.microsoft.com/office/drawing/2014/main" id="{BD5EB879-5C72-C803-0915-21572483947F}"/>
              </a:ext>
            </a:extLst>
          </p:cNvPr>
          <p:cNvSpPr>
            <a:spLocks noGrp="1"/>
          </p:cNvSpPr>
          <p:nvPr>
            <p:ph type="title"/>
          </p:nvPr>
        </p:nvSpPr>
        <p:spPr>
          <a:xfrm>
            <a:off x="804672" y="4551037"/>
            <a:ext cx="5021782" cy="1509931"/>
          </a:xfrm>
        </p:spPr>
        <p:txBody>
          <a:bodyPr vert="horz" lIns="91440" tIns="45720" rIns="91440" bIns="45720" rtlCol="0" anchor="ctr">
            <a:normAutofit/>
          </a:bodyPr>
          <a:lstStyle/>
          <a:p>
            <a:r>
              <a:rPr lang="en-US" sz="3600" dirty="0">
                <a:solidFill>
                  <a:schemeClr val="tx2"/>
                </a:solidFill>
              </a:rPr>
              <a:t>The guest or tenant has changed</a:t>
            </a:r>
          </a:p>
        </p:txBody>
      </p:sp>
      <p:sp>
        <p:nvSpPr>
          <p:cNvPr id="6" name="Content Placeholder 5">
            <a:extLst>
              <a:ext uri="{FF2B5EF4-FFF2-40B4-BE49-F238E27FC236}">
                <a16:creationId xmlns:a16="http://schemas.microsoft.com/office/drawing/2014/main" id="{8CA2CC90-D89A-ED06-1A03-15D0D57446DE}"/>
              </a:ext>
            </a:extLst>
          </p:cNvPr>
          <p:cNvSpPr>
            <a:spLocks noGrp="1"/>
          </p:cNvSpPr>
          <p:nvPr>
            <p:ph sz="half" idx="2"/>
          </p:nvPr>
        </p:nvSpPr>
        <p:spPr>
          <a:xfrm>
            <a:off x="6470247" y="4551037"/>
            <a:ext cx="4926411" cy="1509935"/>
          </a:xfrm>
        </p:spPr>
        <p:txBody>
          <a:bodyPr vert="horz" lIns="91440" tIns="45720" rIns="91440" bIns="45720" rtlCol="0" anchor="ctr">
            <a:normAutofit lnSpcReduction="10000"/>
          </a:bodyPr>
          <a:lstStyle/>
          <a:p>
            <a:r>
              <a:rPr lang="en-US" sz="2000" dirty="0">
                <a:solidFill>
                  <a:schemeClr val="tx2"/>
                </a:solidFill>
              </a:rPr>
              <a:t>Personalization and recommendation has become normalized in Society.</a:t>
            </a:r>
          </a:p>
          <a:p>
            <a:r>
              <a:rPr lang="en-US" sz="2000" dirty="0">
                <a:solidFill>
                  <a:schemeClr val="tx2"/>
                </a:solidFill>
              </a:rPr>
              <a:t>Levels of personalization by the likes of Netflix, Amazon, Banks and others is expected from all services.</a:t>
            </a:r>
          </a:p>
        </p:txBody>
      </p:sp>
    </p:spTree>
    <p:extLst>
      <p:ext uri="{BB962C8B-B14F-4D97-AF65-F5344CB8AC3E}">
        <p14:creationId xmlns:p14="http://schemas.microsoft.com/office/powerpoint/2010/main" val="357237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Why is Uber now using black cabs? | News | Warwick Business School">
            <a:extLst>
              <a:ext uri="{FF2B5EF4-FFF2-40B4-BE49-F238E27FC236}">
                <a16:creationId xmlns:a16="http://schemas.microsoft.com/office/drawing/2014/main" id="{3107D1A9-FA43-D21C-6A12-DFD1FDEA924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1" b="15655"/>
          <a:stretch/>
        </p:blipFill>
        <p:spPr bwMode="auto">
          <a:xfrm>
            <a:off x="-1" y="10"/>
            <a:ext cx="12228129" cy="4666928"/>
          </a:xfrm>
          <a:prstGeom prst="rect">
            <a:avLst/>
          </a:prstGeom>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3" name="Freeform: Shape 1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6" name="Freeform: Shape 1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E7EC092-D8D3-DB28-54DE-5067D23265B8}"/>
              </a:ext>
            </a:extLst>
          </p:cNvPr>
          <p:cNvSpPr>
            <a:spLocks noGrp="1"/>
          </p:cNvSpPr>
          <p:nvPr>
            <p:ph type="title"/>
          </p:nvPr>
        </p:nvSpPr>
        <p:spPr>
          <a:xfrm>
            <a:off x="804672" y="4551037"/>
            <a:ext cx="5021782" cy="1509931"/>
          </a:xfrm>
        </p:spPr>
        <p:txBody>
          <a:bodyPr vert="horz" lIns="91440" tIns="45720" rIns="91440" bIns="45720" rtlCol="0" anchor="ctr">
            <a:normAutofit/>
          </a:bodyPr>
          <a:lstStyle/>
          <a:p>
            <a:r>
              <a:rPr lang="en-US" sz="3600" dirty="0">
                <a:solidFill>
                  <a:schemeClr val="tx2"/>
                </a:solidFill>
              </a:rPr>
              <a:t>It was never about the cab</a:t>
            </a:r>
          </a:p>
        </p:txBody>
      </p:sp>
      <p:sp>
        <p:nvSpPr>
          <p:cNvPr id="4" name="Content Placeholder 3">
            <a:extLst>
              <a:ext uri="{FF2B5EF4-FFF2-40B4-BE49-F238E27FC236}">
                <a16:creationId xmlns:a16="http://schemas.microsoft.com/office/drawing/2014/main" id="{7B3CE323-14B8-5056-7B51-1E357FCD585B}"/>
              </a:ext>
            </a:extLst>
          </p:cNvPr>
          <p:cNvSpPr>
            <a:spLocks noGrp="1"/>
          </p:cNvSpPr>
          <p:nvPr>
            <p:ph sz="half" idx="2"/>
          </p:nvPr>
        </p:nvSpPr>
        <p:spPr>
          <a:xfrm>
            <a:off x="6470247" y="4551037"/>
            <a:ext cx="4926411" cy="1509935"/>
          </a:xfrm>
        </p:spPr>
        <p:txBody>
          <a:bodyPr vert="horz" lIns="91440" tIns="45720" rIns="91440" bIns="45720" rtlCol="0" anchor="ctr">
            <a:normAutofit lnSpcReduction="10000"/>
          </a:bodyPr>
          <a:lstStyle/>
          <a:p>
            <a:r>
              <a:rPr lang="en-US" sz="2000" dirty="0">
                <a:solidFill>
                  <a:schemeClr val="tx2"/>
                </a:solidFill>
              </a:rPr>
              <a:t>Before Uber, all cab companies ran their businesses based on occupancy, and average passenger fare.</a:t>
            </a:r>
          </a:p>
          <a:p>
            <a:r>
              <a:rPr lang="en-US" sz="2000" dirty="0">
                <a:solidFill>
                  <a:schemeClr val="tx2"/>
                </a:solidFill>
              </a:rPr>
              <a:t>Uber knew that it was never about the cab, it was about the </a:t>
            </a:r>
            <a:r>
              <a:rPr lang="en-US" sz="2000" b="1" dirty="0">
                <a:solidFill>
                  <a:schemeClr val="tx2"/>
                </a:solidFill>
              </a:rPr>
              <a:t>‘passenger’</a:t>
            </a:r>
          </a:p>
        </p:txBody>
      </p:sp>
    </p:spTree>
    <p:extLst>
      <p:ext uri="{BB962C8B-B14F-4D97-AF65-F5344CB8AC3E}">
        <p14:creationId xmlns:p14="http://schemas.microsoft.com/office/powerpoint/2010/main" val="269698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15C2D58-EEFF-A58C-446B-A9DF7D1C58AF}"/>
              </a:ext>
            </a:extLst>
          </p:cNvPr>
          <p:cNvSpPr>
            <a:spLocks noGrp="1"/>
          </p:cNvSpPr>
          <p:nvPr>
            <p:ph type="body" sz="quarter" idx="16"/>
          </p:nvPr>
        </p:nvSpPr>
        <p:spPr/>
        <p:txBody>
          <a:bodyPr/>
          <a:lstStyle/>
          <a:p>
            <a:r>
              <a:rPr lang="en-GB"/>
              <a:t>Guest</a:t>
            </a:r>
          </a:p>
        </p:txBody>
      </p:sp>
      <p:sp>
        <p:nvSpPr>
          <p:cNvPr id="10" name="Text Placeholder 9">
            <a:extLst>
              <a:ext uri="{FF2B5EF4-FFF2-40B4-BE49-F238E27FC236}">
                <a16:creationId xmlns:a16="http://schemas.microsoft.com/office/drawing/2014/main" id="{4ECB311C-F812-57F7-D637-C5668ABC3646}"/>
              </a:ext>
            </a:extLst>
          </p:cNvPr>
          <p:cNvSpPr>
            <a:spLocks noGrp="1"/>
          </p:cNvSpPr>
          <p:nvPr>
            <p:ph type="body" sz="quarter" idx="10"/>
          </p:nvPr>
        </p:nvSpPr>
        <p:spPr/>
        <p:txBody>
          <a:bodyPr/>
          <a:lstStyle/>
          <a:p>
            <a:r>
              <a:rPr lang="en-GB" dirty="0"/>
              <a:t>Space</a:t>
            </a:r>
          </a:p>
        </p:txBody>
      </p:sp>
      <p:sp>
        <p:nvSpPr>
          <p:cNvPr id="9" name="Title 8">
            <a:extLst>
              <a:ext uri="{FF2B5EF4-FFF2-40B4-BE49-F238E27FC236}">
                <a16:creationId xmlns:a16="http://schemas.microsoft.com/office/drawing/2014/main" id="{B67068F2-CE99-2406-4143-5634CA1DB9F1}"/>
              </a:ext>
            </a:extLst>
          </p:cNvPr>
          <p:cNvSpPr>
            <a:spLocks noGrp="1"/>
          </p:cNvSpPr>
          <p:nvPr>
            <p:ph type="title"/>
          </p:nvPr>
        </p:nvSpPr>
        <p:spPr/>
        <p:txBody>
          <a:bodyPr/>
          <a:lstStyle/>
          <a:p>
            <a:r>
              <a:rPr lang="en-GB" dirty="0"/>
              <a:t>Is it space, or Guest? Personalisation holds the key</a:t>
            </a:r>
          </a:p>
        </p:txBody>
      </p:sp>
      <p:sp>
        <p:nvSpPr>
          <p:cNvPr id="14" name="Text Placeholder 13">
            <a:extLst>
              <a:ext uri="{FF2B5EF4-FFF2-40B4-BE49-F238E27FC236}">
                <a16:creationId xmlns:a16="http://schemas.microsoft.com/office/drawing/2014/main" id="{CA01E92F-42FD-F544-55BF-12FAFEDD92C6}"/>
              </a:ext>
            </a:extLst>
          </p:cNvPr>
          <p:cNvSpPr>
            <a:spLocks noGrp="1"/>
          </p:cNvSpPr>
          <p:nvPr>
            <p:ph type="body" sz="quarter" idx="19"/>
          </p:nvPr>
        </p:nvSpPr>
        <p:spPr/>
        <p:txBody>
          <a:bodyPr/>
          <a:lstStyle/>
          <a:p>
            <a:r>
              <a:rPr lang="en-GB" dirty="0"/>
              <a:t>How data can unlock guest potential</a:t>
            </a:r>
          </a:p>
        </p:txBody>
      </p:sp>
      <p:sp>
        <p:nvSpPr>
          <p:cNvPr id="4" name="Slide Number Placeholder 3">
            <a:extLst>
              <a:ext uri="{FF2B5EF4-FFF2-40B4-BE49-F238E27FC236}">
                <a16:creationId xmlns:a16="http://schemas.microsoft.com/office/drawing/2014/main" id="{C5A696C4-334B-926A-7186-F5FF4CCE4FDE}"/>
              </a:ext>
            </a:extLst>
          </p:cNvPr>
          <p:cNvSpPr>
            <a:spLocks noGrp="1"/>
          </p:cNvSpPr>
          <p:nvPr>
            <p:ph type="sldNum" sz="quarter" idx="4"/>
          </p:nvPr>
        </p:nvSpPr>
        <p:spPr/>
        <p:txBody>
          <a:bodyPr/>
          <a:lstStyle/>
          <a:p>
            <a:fld id="{B3A0D5AA-CB31-4E2E-8F3E-173476576F3D}" type="slidenum">
              <a:rPr lang="en-US" smtClean="0"/>
              <a:t>6</a:t>
            </a:fld>
            <a:endParaRPr lang="en-US"/>
          </a:p>
        </p:txBody>
      </p:sp>
      <p:pic>
        <p:nvPicPr>
          <p:cNvPr id="1026" name="Picture 2" descr="Square metre - Wikipedia">
            <a:extLst>
              <a:ext uri="{FF2B5EF4-FFF2-40B4-BE49-F238E27FC236}">
                <a16:creationId xmlns:a16="http://schemas.microsoft.com/office/drawing/2014/main" id="{64203A0A-A161-24C6-68D4-0C86592BCF2D}"/>
              </a:ext>
            </a:extLst>
          </p:cNvPr>
          <p:cNvPicPr>
            <a:picLocks noGrp="1" noChangeAspect="1" noChangeArrowheads="1"/>
          </p:cNvPicPr>
          <p:nvPr>
            <p:ph sz="quarter" idx="18"/>
          </p:nvPr>
        </p:nvPicPr>
        <p:blipFill>
          <a:blip r:embed="rId2">
            <a:extLst>
              <a:ext uri="{28A0092B-C50C-407E-A947-70E740481C1C}">
                <a14:useLocalDpi xmlns:a14="http://schemas.microsoft.com/office/drawing/2010/main" val="0"/>
              </a:ext>
            </a:extLst>
          </a:blip>
          <a:srcRect/>
          <a:stretch>
            <a:fillRect/>
          </a:stretch>
        </p:blipFill>
        <p:spPr bwMode="auto">
          <a:xfrm>
            <a:off x="2101850" y="2070100"/>
            <a:ext cx="2095500" cy="1968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ree Stages of The Luxury Hotel Guest Experience">
            <a:extLst>
              <a:ext uri="{FF2B5EF4-FFF2-40B4-BE49-F238E27FC236}">
                <a16:creationId xmlns:a16="http://schemas.microsoft.com/office/drawing/2014/main" id="{B3BE5522-F892-058D-F8F6-45B66F91F8AA}"/>
              </a:ext>
            </a:extLst>
          </p:cNvPr>
          <p:cNvPicPr>
            <a:picLocks noGrp="1" noChangeAspect="1" noChangeArrowheads="1"/>
          </p:cNvPicPr>
          <p:nvPr>
            <p:ph idx="17"/>
          </p:nvPr>
        </p:nvPicPr>
        <p:blipFill>
          <a:blip r:embed="rId3">
            <a:extLst>
              <a:ext uri="{28A0092B-C50C-407E-A947-70E740481C1C}">
                <a14:useLocalDpi xmlns:a14="http://schemas.microsoft.com/office/drawing/2010/main" val="0"/>
              </a:ext>
            </a:extLst>
          </a:blip>
          <a:srcRect/>
          <a:stretch>
            <a:fillRect/>
          </a:stretch>
        </p:blipFill>
        <p:spPr bwMode="auto">
          <a:xfrm>
            <a:off x="7175046" y="2076450"/>
            <a:ext cx="3785507" cy="211988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5BB676E-198F-D3BB-D610-7D1F626A73F5}"/>
              </a:ext>
            </a:extLst>
          </p:cNvPr>
          <p:cNvSpPr txBox="1"/>
          <p:nvPr/>
        </p:nvSpPr>
        <p:spPr>
          <a:xfrm>
            <a:off x="1262743" y="4539343"/>
            <a:ext cx="3461204" cy="1477328"/>
          </a:xfrm>
          <a:prstGeom prst="rect">
            <a:avLst/>
          </a:prstGeom>
          <a:noFill/>
        </p:spPr>
        <p:txBody>
          <a:bodyPr wrap="none" rtlCol="0">
            <a:spAutoFit/>
          </a:bodyPr>
          <a:lstStyle/>
          <a:p>
            <a:pPr marL="285750" indent="-285750">
              <a:buFont typeface="Arial" panose="020B0604020202020204" pitchFamily="34" charset="0"/>
              <a:buChar char="•"/>
            </a:pPr>
            <a:r>
              <a:rPr lang="en-GB" dirty="0"/>
              <a:t>Constrained</a:t>
            </a:r>
          </a:p>
          <a:p>
            <a:pPr marL="285750" indent="-285750">
              <a:buFont typeface="Arial" panose="020B0604020202020204" pitchFamily="34" charset="0"/>
              <a:buChar char="•"/>
            </a:pPr>
            <a:r>
              <a:rPr lang="en-GB" dirty="0"/>
              <a:t>Sell once</a:t>
            </a:r>
          </a:p>
          <a:p>
            <a:pPr marL="285750" indent="-285750">
              <a:buFont typeface="Arial" panose="020B0604020202020204" pitchFamily="34" charset="0"/>
              <a:buChar char="•"/>
            </a:pPr>
            <a:r>
              <a:rPr lang="en-GB" dirty="0"/>
              <a:t>Sometimes commissioned</a:t>
            </a:r>
          </a:p>
          <a:p>
            <a:pPr marL="285750" indent="-285750">
              <a:buFont typeface="Arial" panose="020B0604020202020204" pitchFamily="34" charset="0"/>
              <a:buChar char="•"/>
            </a:pPr>
            <a:r>
              <a:rPr lang="en-GB" dirty="0"/>
              <a:t>Price pressure downward</a:t>
            </a:r>
          </a:p>
          <a:p>
            <a:pPr marL="285750" indent="-285750">
              <a:buFont typeface="Arial" panose="020B0604020202020204" pitchFamily="34" charset="0"/>
              <a:buChar char="•"/>
            </a:pPr>
            <a:r>
              <a:rPr lang="en-GB" dirty="0"/>
              <a:t>Inanimate and Unimaginative</a:t>
            </a:r>
          </a:p>
        </p:txBody>
      </p:sp>
      <p:sp>
        <p:nvSpPr>
          <p:cNvPr id="16" name="TextBox 15">
            <a:extLst>
              <a:ext uri="{FF2B5EF4-FFF2-40B4-BE49-F238E27FC236}">
                <a16:creationId xmlns:a16="http://schemas.microsoft.com/office/drawing/2014/main" id="{4070E449-6E02-86EF-120D-4B425D7E9EBB}"/>
              </a:ext>
            </a:extLst>
          </p:cNvPr>
          <p:cNvSpPr txBox="1"/>
          <p:nvPr/>
        </p:nvSpPr>
        <p:spPr>
          <a:xfrm>
            <a:off x="7499349" y="4539343"/>
            <a:ext cx="2640466" cy="1477328"/>
          </a:xfrm>
          <a:prstGeom prst="rect">
            <a:avLst/>
          </a:prstGeom>
          <a:noFill/>
        </p:spPr>
        <p:txBody>
          <a:bodyPr wrap="none" rtlCol="0">
            <a:spAutoFit/>
          </a:bodyPr>
          <a:lstStyle/>
          <a:p>
            <a:pPr marL="285750" indent="-285750">
              <a:buFont typeface="Arial" panose="020B0604020202020204" pitchFamily="34" charset="0"/>
              <a:buChar char="•"/>
            </a:pPr>
            <a:r>
              <a:rPr lang="en-GB" dirty="0"/>
              <a:t>Experiential</a:t>
            </a:r>
          </a:p>
          <a:p>
            <a:pPr marL="285750" indent="-285750">
              <a:buFont typeface="Arial" panose="020B0604020202020204" pitchFamily="34" charset="0"/>
              <a:buChar char="•"/>
            </a:pPr>
            <a:r>
              <a:rPr lang="en-GB" dirty="0"/>
              <a:t>Spend more</a:t>
            </a:r>
          </a:p>
          <a:p>
            <a:pPr marL="285750" indent="-285750">
              <a:buFont typeface="Arial" panose="020B0604020202020204" pitchFamily="34" charset="0"/>
              <a:buChar char="•"/>
            </a:pPr>
            <a:r>
              <a:rPr lang="en-GB" dirty="0"/>
              <a:t>Advocacy and loyalty</a:t>
            </a:r>
          </a:p>
          <a:p>
            <a:pPr marL="285750" indent="-285750">
              <a:buFont typeface="Arial" panose="020B0604020202020204" pitchFamily="34" charset="0"/>
              <a:buChar char="•"/>
            </a:pPr>
            <a:r>
              <a:rPr lang="en-GB" dirty="0"/>
              <a:t>Pay for value</a:t>
            </a:r>
          </a:p>
          <a:p>
            <a:pPr marL="285750" indent="-285750">
              <a:buFont typeface="Arial" panose="020B0604020202020204" pitchFamily="34" charset="0"/>
              <a:buChar char="•"/>
            </a:pPr>
            <a:r>
              <a:rPr lang="en-GB" dirty="0"/>
              <a:t>Human, stories, life</a:t>
            </a:r>
          </a:p>
        </p:txBody>
      </p:sp>
    </p:spTree>
    <p:extLst>
      <p:ext uri="{BB962C8B-B14F-4D97-AF65-F5344CB8AC3E}">
        <p14:creationId xmlns:p14="http://schemas.microsoft.com/office/powerpoint/2010/main" val="382768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Woman with solid fill">
            <a:extLst>
              <a:ext uri="{FF2B5EF4-FFF2-40B4-BE49-F238E27FC236}">
                <a16:creationId xmlns:a16="http://schemas.microsoft.com/office/drawing/2014/main" id="{D92BE489-CFC0-BF30-ED53-B3EF2DA13B84}"/>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5126183" y="1716765"/>
            <a:ext cx="914400" cy="914400"/>
          </a:xfrm>
        </p:spPr>
      </p:pic>
      <p:sp>
        <p:nvSpPr>
          <p:cNvPr id="8" name="Title 7">
            <a:extLst>
              <a:ext uri="{FF2B5EF4-FFF2-40B4-BE49-F238E27FC236}">
                <a16:creationId xmlns:a16="http://schemas.microsoft.com/office/drawing/2014/main" id="{5D8EC9F7-DC69-0D0C-8061-D6D11E9860B6}"/>
              </a:ext>
            </a:extLst>
          </p:cNvPr>
          <p:cNvSpPr>
            <a:spLocks noGrp="1"/>
          </p:cNvSpPr>
          <p:nvPr>
            <p:ph type="title"/>
          </p:nvPr>
        </p:nvSpPr>
        <p:spPr/>
        <p:txBody>
          <a:bodyPr>
            <a:noAutofit/>
          </a:bodyPr>
          <a:lstStyle/>
          <a:p>
            <a:r>
              <a:rPr lang="en-US" sz="3733" dirty="0"/>
              <a:t>But. There is a problem</a:t>
            </a:r>
          </a:p>
        </p:txBody>
      </p:sp>
      <p:sp>
        <p:nvSpPr>
          <p:cNvPr id="11" name="Text Placeholder 10">
            <a:extLst>
              <a:ext uri="{FF2B5EF4-FFF2-40B4-BE49-F238E27FC236}">
                <a16:creationId xmlns:a16="http://schemas.microsoft.com/office/drawing/2014/main" id="{E9E4B9F3-38C7-2F7D-5689-ACEEF0F6D1BE}"/>
              </a:ext>
            </a:extLst>
          </p:cNvPr>
          <p:cNvSpPr>
            <a:spLocks noGrp="1"/>
          </p:cNvSpPr>
          <p:nvPr>
            <p:ph type="body" sz="quarter" idx="20"/>
          </p:nvPr>
        </p:nvSpPr>
        <p:spPr/>
        <p:txBody>
          <a:bodyPr/>
          <a:lstStyle/>
          <a:p>
            <a:r>
              <a:rPr lang="en-US" dirty="0"/>
              <a:t>Do you really know your guests?</a:t>
            </a:r>
          </a:p>
        </p:txBody>
      </p:sp>
      <p:sp>
        <p:nvSpPr>
          <p:cNvPr id="7" name="Slide Number Placeholder 6">
            <a:extLst>
              <a:ext uri="{FF2B5EF4-FFF2-40B4-BE49-F238E27FC236}">
                <a16:creationId xmlns:a16="http://schemas.microsoft.com/office/drawing/2014/main" id="{FE044AD8-50D3-3FF9-9DF9-DBB3C1AF352E}"/>
              </a:ext>
            </a:extLst>
          </p:cNvPr>
          <p:cNvSpPr>
            <a:spLocks noGrp="1"/>
          </p:cNvSpPr>
          <p:nvPr>
            <p:ph type="sldNum" sz="quarter" idx="4"/>
          </p:nvPr>
        </p:nvSpPr>
        <p:spPr/>
        <p:txBody>
          <a:bodyPr/>
          <a:lstStyle/>
          <a:p>
            <a:fld id="{5FE9FC8C-CF34-964A-8787-3CA40750A1E3}" type="slidenum">
              <a:rPr lang="en-US" smtClean="0"/>
              <a:pPr/>
              <a:t>7</a:t>
            </a:fld>
            <a:endParaRPr lang="en-US"/>
          </a:p>
        </p:txBody>
      </p:sp>
      <p:pic>
        <p:nvPicPr>
          <p:cNvPr id="16" name="Content Placeholder 14" descr="Woman with solid fill">
            <a:extLst>
              <a:ext uri="{FF2B5EF4-FFF2-40B4-BE49-F238E27FC236}">
                <a16:creationId xmlns:a16="http://schemas.microsoft.com/office/drawing/2014/main" id="{402A870C-C07C-8946-6E2F-B45DBDD7F0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6183" y="2971800"/>
            <a:ext cx="914400" cy="914400"/>
          </a:xfrm>
          <a:prstGeom prst="rect">
            <a:avLst/>
          </a:prstGeom>
        </p:spPr>
      </p:pic>
      <p:pic>
        <p:nvPicPr>
          <p:cNvPr id="17" name="Content Placeholder 14" descr="Woman with solid fill">
            <a:extLst>
              <a:ext uri="{FF2B5EF4-FFF2-40B4-BE49-F238E27FC236}">
                <a16:creationId xmlns:a16="http://schemas.microsoft.com/office/drawing/2014/main" id="{C3E38952-BC04-D5EF-8A8F-B8A2B8FCF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6183" y="4226835"/>
            <a:ext cx="914400" cy="914400"/>
          </a:xfrm>
          <a:prstGeom prst="rect">
            <a:avLst/>
          </a:prstGeom>
        </p:spPr>
      </p:pic>
      <p:sp>
        <p:nvSpPr>
          <p:cNvPr id="18" name="TextBox 17">
            <a:extLst>
              <a:ext uri="{FF2B5EF4-FFF2-40B4-BE49-F238E27FC236}">
                <a16:creationId xmlns:a16="http://schemas.microsoft.com/office/drawing/2014/main" id="{3D5907AF-A290-DC88-683F-D1C6ACC99582}"/>
              </a:ext>
            </a:extLst>
          </p:cNvPr>
          <p:cNvSpPr txBox="1"/>
          <p:nvPr/>
        </p:nvSpPr>
        <p:spPr>
          <a:xfrm>
            <a:off x="5907581" y="1904417"/>
            <a:ext cx="6022803" cy="523220"/>
          </a:xfrm>
          <a:prstGeom prst="rect">
            <a:avLst/>
          </a:prstGeom>
          <a:noFill/>
        </p:spPr>
        <p:txBody>
          <a:bodyPr wrap="none" rtlCol="0">
            <a:spAutoFit/>
          </a:bodyPr>
          <a:lstStyle/>
          <a:p>
            <a:r>
              <a:rPr lang="en-US" sz="2800" dirty="0">
                <a:solidFill>
                  <a:schemeClr val="bg1"/>
                </a:solidFill>
              </a:rPr>
              <a:t>Registered in the reservation system</a:t>
            </a:r>
          </a:p>
        </p:txBody>
      </p:sp>
      <p:sp>
        <p:nvSpPr>
          <p:cNvPr id="19" name="TextBox 18">
            <a:extLst>
              <a:ext uri="{FF2B5EF4-FFF2-40B4-BE49-F238E27FC236}">
                <a16:creationId xmlns:a16="http://schemas.microsoft.com/office/drawing/2014/main" id="{EC3EAE52-D094-A926-C084-CEE1FEE338A3}"/>
              </a:ext>
            </a:extLst>
          </p:cNvPr>
          <p:cNvSpPr txBox="1"/>
          <p:nvPr/>
        </p:nvSpPr>
        <p:spPr>
          <a:xfrm>
            <a:off x="5907579" y="3023309"/>
            <a:ext cx="5862502" cy="523220"/>
          </a:xfrm>
          <a:prstGeom prst="rect">
            <a:avLst/>
          </a:prstGeom>
          <a:noFill/>
        </p:spPr>
        <p:txBody>
          <a:bodyPr wrap="none" rtlCol="0">
            <a:spAutoFit/>
          </a:bodyPr>
          <a:lstStyle/>
          <a:p>
            <a:r>
              <a:rPr lang="en-US" sz="2800" dirty="0">
                <a:solidFill>
                  <a:schemeClr val="bg1"/>
                </a:solidFill>
              </a:rPr>
              <a:t>Registered in the restaurant system</a:t>
            </a:r>
          </a:p>
        </p:txBody>
      </p:sp>
      <p:sp>
        <p:nvSpPr>
          <p:cNvPr id="20" name="TextBox 19">
            <a:extLst>
              <a:ext uri="{FF2B5EF4-FFF2-40B4-BE49-F238E27FC236}">
                <a16:creationId xmlns:a16="http://schemas.microsoft.com/office/drawing/2014/main" id="{91C0B64B-9930-CCE0-6BF0-9D5E65865506}"/>
              </a:ext>
            </a:extLst>
          </p:cNvPr>
          <p:cNvSpPr txBox="1"/>
          <p:nvPr/>
        </p:nvSpPr>
        <p:spPr>
          <a:xfrm>
            <a:off x="5907579" y="4299836"/>
            <a:ext cx="4881465" cy="523220"/>
          </a:xfrm>
          <a:prstGeom prst="rect">
            <a:avLst/>
          </a:prstGeom>
          <a:noFill/>
        </p:spPr>
        <p:txBody>
          <a:bodyPr wrap="none" rtlCol="0">
            <a:spAutoFit/>
          </a:bodyPr>
          <a:lstStyle/>
          <a:p>
            <a:r>
              <a:rPr lang="en-US" sz="2800" dirty="0">
                <a:solidFill>
                  <a:schemeClr val="bg1"/>
                </a:solidFill>
              </a:rPr>
              <a:t>Registered in the Spa system</a:t>
            </a:r>
          </a:p>
        </p:txBody>
      </p:sp>
    </p:spTree>
    <p:extLst>
      <p:ext uri="{BB962C8B-B14F-4D97-AF65-F5344CB8AC3E}">
        <p14:creationId xmlns:p14="http://schemas.microsoft.com/office/powerpoint/2010/main" val="135299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CA40F1-DBB8-38EE-6DDD-E2587986A895}"/>
              </a:ext>
            </a:extLst>
          </p:cNvPr>
          <p:cNvSpPr>
            <a:spLocks noGrp="1"/>
          </p:cNvSpPr>
          <p:nvPr>
            <p:ph sz="quarter" idx="13"/>
          </p:nvPr>
        </p:nvSpPr>
        <p:spPr/>
        <p:txBody>
          <a:bodyPr/>
          <a:lstStyle/>
          <a:p>
            <a:endParaRPr lang="en-GB"/>
          </a:p>
        </p:txBody>
      </p:sp>
      <p:sp>
        <p:nvSpPr>
          <p:cNvPr id="3" name="Title 2">
            <a:extLst>
              <a:ext uri="{FF2B5EF4-FFF2-40B4-BE49-F238E27FC236}">
                <a16:creationId xmlns:a16="http://schemas.microsoft.com/office/drawing/2014/main" id="{D91EF6F0-6518-7EC0-BBDE-082B2F5A102C}"/>
              </a:ext>
            </a:extLst>
          </p:cNvPr>
          <p:cNvSpPr>
            <a:spLocks noGrp="1"/>
          </p:cNvSpPr>
          <p:nvPr>
            <p:ph type="title"/>
          </p:nvPr>
        </p:nvSpPr>
        <p:spPr/>
        <p:txBody>
          <a:bodyPr/>
          <a:lstStyle/>
          <a:p>
            <a:endParaRPr lang="en-GB"/>
          </a:p>
        </p:txBody>
      </p:sp>
      <p:pic>
        <p:nvPicPr>
          <p:cNvPr id="7" name="Picture Placeholder 6" descr="Was there a real, historical Holy Grail? Everything we know about this  famous artifact. - History Skills">
            <a:extLst>
              <a:ext uri="{FF2B5EF4-FFF2-40B4-BE49-F238E27FC236}">
                <a16:creationId xmlns:a16="http://schemas.microsoft.com/office/drawing/2014/main" id="{89045552-C2ED-8977-9449-3E1EB1D3344C}"/>
              </a:ext>
            </a:extLst>
          </p:cNvPr>
          <p:cNvPicPr>
            <a:picLocks noGrp="1" noChangeAspect="1"/>
          </p:cNvPicPr>
          <p:nvPr>
            <p:ph type="pic" sz="quarter" idx="19"/>
          </p:nvPr>
        </p:nvPicPr>
        <p:blipFill>
          <a:blip r:embed="rId2"/>
          <a:srcRect t="635" b="635"/>
          <a:stretch/>
        </p:blipFill>
        <p:spPr>
          <a:xfrm>
            <a:off x="-137" y="-3156"/>
            <a:ext cx="12192137" cy="6860207"/>
          </a:xfrm>
        </p:spPr>
      </p:pic>
      <p:sp>
        <p:nvSpPr>
          <p:cNvPr id="6" name="Slide Number Placeholder 5">
            <a:extLst>
              <a:ext uri="{FF2B5EF4-FFF2-40B4-BE49-F238E27FC236}">
                <a16:creationId xmlns:a16="http://schemas.microsoft.com/office/drawing/2014/main" id="{608CDA2A-C0B7-E7C3-08E7-33C7F3382BC1}"/>
              </a:ext>
            </a:extLst>
          </p:cNvPr>
          <p:cNvSpPr>
            <a:spLocks noGrp="1"/>
          </p:cNvSpPr>
          <p:nvPr>
            <p:ph type="sldNum" sz="quarter" idx="4"/>
          </p:nvPr>
        </p:nvSpPr>
        <p:spPr/>
        <p:txBody>
          <a:bodyPr/>
          <a:lstStyle/>
          <a:p>
            <a:fld id="{5FE9FC8C-CF34-964A-8787-3CA40750A1E3}" type="slidenum">
              <a:rPr lang="en-US" smtClean="0"/>
              <a:pPr/>
              <a:t>8</a:t>
            </a:fld>
            <a:endParaRPr lang="en-US"/>
          </a:p>
        </p:txBody>
      </p:sp>
      <p:sp>
        <p:nvSpPr>
          <p:cNvPr id="4" name="Title 1">
            <a:extLst>
              <a:ext uri="{FF2B5EF4-FFF2-40B4-BE49-F238E27FC236}">
                <a16:creationId xmlns:a16="http://schemas.microsoft.com/office/drawing/2014/main" id="{26C81D64-4221-A447-B00E-0E10A1277DD8}"/>
              </a:ext>
            </a:extLst>
          </p:cNvPr>
          <p:cNvSpPr txBox="1">
            <a:spLocks/>
          </p:cNvSpPr>
          <p:nvPr/>
        </p:nvSpPr>
        <p:spPr>
          <a:xfrm>
            <a:off x="-479323" y="-85909"/>
            <a:ext cx="4766188" cy="1325563"/>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400" kern="1200" baseline="0">
                <a:solidFill>
                  <a:schemeClr val="tx2"/>
                </a:solidFill>
                <a:latin typeface="+mj-lt"/>
                <a:ea typeface="+mj-ea"/>
                <a:cs typeface="+mj-cs"/>
              </a:defRPr>
            </a:lvl1pPr>
          </a:lstStyle>
          <a:p>
            <a:pPr algn="r"/>
            <a:r>
              <a:rPr lang="en-GB" dirty="0">
                <a:solidFill>
                  <a:schemeClr val="bg1"/>
                </a:solidFill>
              </a:rPr>
              <a:t>The  Holy Grail!</a:t>
            </a:r>
          </a:p>
        </p:txBody>
      </p:sp>
    </p:spTree>
    <p:extLst>
      <p:ext uri="{BB962C8B-B14F-4D97-AF65-F5344CB8AC3E}">
        <p14:creationId xmlns:p14="http://schemas.microsoft.com/office/powerpoint/2010/main" val="374480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Woman with solid fill">
            <a:extLst>
              <a:ext uri="{FF2B5EF4-FFF2-40B4-BE49-F238E27FC236}">
                <a16:creationId xmlns:a16="http://schemas.microsoft.com/office/drawing/2014/main" id="{DF6714BB-6D96-210D-18A0-AD4FEF9528A5}"/>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5181600" y="3156864"/>
            <a:ext cx="914400" cy="914400"/>
          </a:xfrm>
        </p:spPr>
      </p:pic>
      <p:sp>
        <p:nvSpPr>
          <p:cNvPr id="3" name="Title 2">
            <a:extLst>
              <a:ext uri="{FF2B5EF4-FFF2-40B4-BE49-F238E27FC236}">
                <a16:creationId xmlns:a16="http://schemas.microsoft.com/office/drawing/2014/main" id="{66952879-B9A6-DE36-D52D-0767DC2E5919}"/>
              </a:ext>
            </a:extLst>
          </p:cNvPr>
          <p:cNvSpPr>
            <a:spLocks noGrp="1"/>
          </p:cNvSpPr>
          <p:nvPr>
            <p:ph type="title"/>
          </p:nvPr>
        </p:nvSpPr>
        <p:spPr/>
        <p:txBody>
          <a:bodyPr>
            <a:noAutofit/>
          </a:bodyPr>
          <a:lstStyle/>
          <a:p>
            <a:r>
              <a:rPr lang="en-US" sz="3733" dirty="0"/>
              <a:t>The future of hospitality</a:t>
            </a:r>
          </a:p>
        </p:txBody>
      </p:sp>
      <p:sp>
        <p:nvSpPr>
          <p:cNvPr id="5" name="Text Placeholder 4">
            <a:extLst>
              <a:ext uri="{FF2B5EF4-FFF2-40B4-BE49-F238E27FC236}">
                <a16:creationId xmlns:a16="http://schemas.microsoft.com/office/drawing/2014/main" id="{A75FBA4D-B2CA-9DE2-2A51-3DF8A823BEBA}"/>
              </a:ext>
            </a:extLst>
          </p:cNvPr>
          <p:cNvSpPr>
            <a:spLocks noGrp="1"/>
          </p:cNvSpPr>
          <p:nvPr>
            <p:ph type="body" sz="quarter" idx="20"/>
          </p:nvPr>
        </p:nvSpPr>
        <p:spPr/>
        <p:txBody>
          <a:bodyPr/>
          <a:lstStyle/>
          <a:p>
            <a:r>
              <a:rPr lang="en-US"/>
              <a:t>Data . . . One guest, one guest profile</a:t>
            </a:r>
          </a:p>
        </p:txBody>
      </p:sp>
      <p:sp>
        <p:nvSpPr>
          <p:cNvPr id="6" name="Slide Number Placeholder 5">
            <a:extLst>
              <a:ext uri="{FF2B5EF4-FFF2-40B4-BE49-F238E27FC236}">
                <a16:creationId xmlns:a16="http://schemas.microsoft.com/office/drawing/2014/main" id="{FC8B9C25-25CF-1DA8-39A6-BC3198B9CBAA}"/>
              </a:ext>
            </a:extLst>
          </p:cNvPr>
          <p:cNvSpPr>
            <a:spLocks noGrp="1"/>
          </p:cNvSpPr>
          <p:nvPr>
            <p:ph type="sldNum" sz="quarter" idx="4"/>
          </p:nvPr>
        </p:nvSpPr>
        <p:spPr/>
        <p:txBody>
          <a:bodyPr/>
          <a:lstStyle/>
          <a:p>
            <a:fld id="{5FE9FC8C-CF34-964A-8787-3CA40750A1E3}" type="slidenum">
              <a:rPr lang="en-US" smtClean="0"/>
              <a:pPr/>
              <a:t>9</a:t>
            </a:fld>
            <a:endParaRPr lang="en-US"/>
          </a:p>
        </p:txBody>
      </p:sp>
      <p:pic>
        <p:nvPicPr>
          <p:cNvPr id="9" name="Content Placeholder 7" descr="Woman with solid fill">
            <a:extLst>
              <a:ext uri="{FF2B5EF4-FFF2-40B4-BE49-F238E27FC236}">
                <a16:creationId xmlns:a16="http://schemas.microsoft.com/office/drawing/2014/main" id="{C4D3C3A4-5363-68AF-7161-50885002E3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5951" y="4584791"/>
            <a:ext cx="914400" cy="914400"/>
          </a:xfrm>
          <a:prstGeom prst="rect">
            <a:avLst/>
          </a:prstGeom>
        </p:spPr>
      </p:pic>
      <p:pic>
        <p:nvPicPr>
          <p:cNvPr id="10" name="Content Placeholder 7" descr="Woman with solid fill">
            <a:extLst>
              <a:ext uri="{FF2B5EF4-FFF2-40B4-BE49-F238E27FC236}">
                <a16:creationId xmlns:a16="http://schemas.microsoft.com/office/drawing/2014/main" id="{C85BE1CC-E094-D4FE-CF34-4BDEA97A4D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5951" y="3156864"/>
            <a:ext cx="914400" cy="914400"/>
          </a:xfrm>
          <a:prstGeom prst="rect">
            <a:avLst/>
          </a:prstGeom>
        </p:spPr>
      </p:pic>
      <p:pic>
        <p:nvPicPr>
          <p:cNvPr id="11" name="Content Placeholder 7" descr="Woman with solid fill">
            <a:extLst>
              <a:ext uri="{FF2B5EF4-FFF2-40B4-BE49-F238E27FC236}">
                <a16:creationId xmlns:a16="http://schemas.microsoft.com/office/drawing/2014/main" id="{14AC000B-F308-9450-2158-BCE5E42988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1493" y="1728937"/>
            <a:ext cx="914400" cy="914400"/>
          </a:xfrm>
          <a:prstGeom prst="rect">
            <a:avLst/>
          </a:prstGeom>
        </p:spPr>
      </p:pic>
      <p:pic>
        <p:nvPicPr>
          <p:cNvPr id="19" name="Graphic 18" descr="Database with solid fill">
            <a:extLst>
              <a:ext uri="{FF2B5EF4-FFF2-40B4-BE49-F238E27FC236}">
                <a16:creationId xmlns:a16="http://schemas.microsoft.com/office/drawing/2014/main" id="{0F541211-B188-F316-9763-2A05F4F802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2151" y="3156864"/>
            <a:ext cx="914400" cy="914400"/>
          </a:xfrm>
          <a:prstGeom prst="rect">
            <a:avLst/>
          </a:prstGeom>
        </p:spPr>
      </p:pic>
      <p:sp>
        <p:nvSpPr>
          <p:cNvPr id="20" name="TextBox 19">
            <a:extLst>
              <a:ext uri="{FF2B5EF4-FFF2-40B4-BE49-F238E27FC236}">
                <a16:creationId xmlns:a16="http://schemas.microsoft.com/office/drawing/2014/main" id="{7966676F-3AF1-F8E5-3AB3-05D1FCC3EDA5}"/>
              </a:ext>
            </a:extLst>
          </p:cNvPr>
          <p:cNvSpPr txBox="1"/>
          <p:nvPr/>
        </p:nvSpPr>
        <p:spPr>
          <a:xfrm>
            <a:off x="9490351" y="1917429"/>
            <a:ext cx="2284600" cy="523220"/>
          </a:xfrm>
          <a:prstGeom prst="rect">
            <a:avLst/>
          </a:prstGeom>
          <a:noFill/>
        </p:spPr>
        <p:txBody>
          <a:bodyPr wrap="none" rtlCol="0">
            <a:spAutoFit/>
          </a:bodyPr>
          <a:lstStyle/>
          <a:p>
            <a:r>
              <a:rPr lang="en-US" sz="2800" dirty="0">
                <a:solidFill>
                  <a:schemeClr val="bg1"/>
                </a:solidFill>
              </a:rPr>
              <a:t>Reservations</a:t>
            </a:r>
          </a:p>
        </p:txBody>
      </p:sp>
      <p:sp>
        <p:nvSpPr>
          <p:cNvPr id="21" name="TextBox 20">
            <a:extLst>
              <a:ext uri="{FF2B5EF4-FFF2-40B4-BE49-F238E27FC236}">
                <a16:creationId xmlns:a16="http://schemas.microsoft.com/office/drawing/2014/main" id="{A4DFC5F5-EF35-9CB3-1E39-5A5997121B0F}"/>
              </a:ext>
            </a:extLst>
          </p:cNvPr>
          <p:cNvSpPr txBox="1"/>
          <p:nvPr/>
        </p:nvSpPr>
        <p:spPr>
          <a:xfrm>
            <a:off x="9490353" y="3352453"/>
            <a:ext cx="1944763" cy="523220"/>
          </a:xfrm>
          <a:prstGeom prst="rect">
            <a:avLst/>
          </a:prstGeom>
          <a:noFill/>
        </p:spPr>
        <p:txBody>
          <a:bodyPr wrap="none" rtlCol="0">
            <a:spAutoFit/>
          </a:bodyPr>
          <a:lstStyle/>
          <a:p>
            <a:r>
              <a:rPr lang="en-US" sz="2800" dirty="0">
                <a:solidFill>
                  <a:schemeClr val="bg1"/>
                </a:solidFill>
              </a:rPr>
              <a:t>Restaurant</a:t>
            </a:r>
          </a:p>
        </p:txBody>
      </p:sp>
      <p:sp>
        <p:nvSpPr>
          <p:cNvPr id="22" name="TextBox 21">
            <a:extLst>
              <a:ext uri="{FF2B5EF4-FFF2-40B4-BE49-F238E27FC236}">
                <a16:creationId xmlns:a16="http://schemas.microsoft.com/office/drawing/2014/main" id="{637A1983-D960-0912-E480-4600AD188CF7}"/>
              </a:ext>
            </a:extLst>
          </p:cNvPr>
          <p:cNvSpPr txBox="1"/>
          <p:nvPr/>
        </p:nvSpPr>
        <p:spPr>
          <a:xfrm>
            <a:off x="9561502" y="4780271"/>
            <a:ext cx="2085827" cy="523220"/>
          </a:xfrm>
          <a:prstGeom prst="rect">
            <a:avLst/>
          </a:prstGeom>
          <a:noFill/>
        </p:spPr>
        <p:txBody>
          <a:bodyPr wrap="none" rtlCol="0">
            <a:spAutoFit/>
          </a:bodyPr>
          <a:lstStyle/>
          <a:p>
            <a:r>
              <a:rPr lang="en-US" sz="2800" dirty="0">
                <a:solidFill>
                  <a:schemeClr val="bg1"/>
                </a:solidFill>
              </a:rPr>
              <a:t>Spa / Golf …</a:t>
            </a:r>
          </a:p>
        </p:txBody>
      </p:sp>
      <p:cxnSp>
        <p:nvCxnSpPr>
          <p:cNvPr id="30" name="Elbow Connector 29">
            <a:extLst>
              <a:ext uri="{FF2B5EF4-FFF2-40B4-BE49-F238E27FC236}">
                <a16:creationId xmlns:a16="http://schemas.microsoft.com/office/drawing/2014/main" id="{0B89EF7B-511C-B453-D1EB-603B71E90CBF}"/>
              </a:ext>
            </a:extLst>
          </p:cNvPr>
          <p:cNvCxnSpPr>
            <a:endCxn id="19" idx="0"/>
          </p:cNvCxnSpPr>
          <p:nvPr/>
        </p:nvCxnSpPr>
        <p:spPr>
          <a:xfrm rot="10800000" flipV="1">
            <a:off x="7319353" y="2179040"/>
            <a:ext cx="1256601" cy="97782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1C13E111-D7A5-288B-15A1-DCA7D157D0E4}"/>
              </a:ext>
            </a:extLst>
          </p:cNvPr>
          <p:cNvCxnSpPr/>
          <p:nvPr/>
        </p:nvCxnSpPr>
        <p:spPr>
          <a:xfrm>
            <a:off x="7319352" y="4071265"/>
            <a:ext cx="1256601" cy="970617"/>
          </a:xfrm>
          <a:prstGeom prst="bentConnector3">
            <a:avLst>
              <a:gd name="adj1" fmla="val 858"/>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7EBA67E-706D-774F-CFC3-FB15B326AC85}"/>
              </a:ext>
            </a:extLst>
          </p:cNvPr>
          <p:cNvCxnSpPr/>
          <p:nvPr/>
        </p:nvCxnSpPr>
        <p:spPr>
          <a:xfrm>
            <a:off x="7776552" y="3614064"/>
            <a:ext cx="7994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FBC3E4C-B20B-74DB-C7FD-AB21ED5B47F6}"/>
              </a:ext>
            </a:extLst>
          </p:cNvPr>
          <p:cNvCxnSpPr/>
          <p:nvPr/>
        </p:nvCxnSpPr>
        <p:spPr>
          <a:xfrm flipH="1">
            <a:off x="5973289" y="3614064"/>
            <a:ext cx="88886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Right Arrow 39">
            <a:extLst>
              <a:ext uri="{FF2B5EF4-FFF2-40B4-BE49-F238E27FC236}">
                <a16:creationId xmlns:a16="http://schemas.microsoft.com/office/drawing/2014/main" id="{C903A59B-AF90-0A71-FF94-8A5EC0745375}"/>
              </a:ext>
            </a:extLst>
          </p:cNvPr>
          <p:cNvSpPr/>
          <p:nvPr/>
        </p:nvSpPr>
        <p:spPr>
          <a:xfrm>
            <a:off x="4545345" y="3444842"/>
            <a:ext cx="743660" cy="35922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7" descr="Woman with solid fill">
            <a:extLst>
              <a:ext uri="{FF2B5EF4-FFF2-40B4-BE49-F238E27FC236}">
                <a16:creationId xmlns:a16="http://schemas.microsoft.com/office/drawing/2014/main" id="{B9368D07-5B84-C872-F417-1F9E77F38E60}"/>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5334000" y="3309264"/>
            <a:ext cx="914400" cy="914400"/>
          </a:xfrm>
          <a:prstGeom prst="rect">
            <a:avLst/>
          </a:prstGeom>
        </p:spPr>
      </p:pic>
    </p:spTree>
    <p:extLst>
      <p:ext uri="{BB962C8B-B14F-4D97-AF65-F5344CB8AC3E}">
        <p14:creationId xmlns:p14="http://schemas.microsoft.com/office/powerpoint/2010/main" val="2834529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270</TotalTime>
  <Words>1723</Words>
  <Application>Microsoft Office PowerPoint</Application>
  <PresentationFormat>Widescreen</PresentationFormat>
  <Paragraphs>171</Paragraphs>
  <Slides>15</Slides>
  <Notes>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Courier New</vt:lpstr>
      <vt:lpstr>Roboto</vt:lpstr>
      <vt:lpstr>ScalaSans</vt:lpstr>
      <vt:lpstr>Office Theme</vt:lpstr>
      <vt:lpstr>Recharge 2025</vt:lpstr>
      <vt:lpstr>The  Session</vt:lpstr>
      <vt:lpstr>Let’s start with…</vt:lpstr>
      <vt:lpstr>The guest or tenant has changed</vt:lpstr>
      <vt:lpstr>It was never about the cab</vt:lpstr>
      <vt:lpstr>Is it space, or Guest? Personalisation holds the key</vt:lpstr>
      <vt:lpstr>But. There is a problem</vt:lpstr>
      <vt:lpstr>PowerPoint Presentation</vt:lpstr>
      <vt:lpstr>The future of hospitality</vt:lpstr>
      <vt:lpstr>The potential beyond revenue per guest</vt:lpstr>
      <vt:lpstr>Project Background / Objectives</vt:lpstr>
      <vt:lpstr>Summary Findings: </vt:lpstr>
      <vt:lpstr>Revenue Per Guest Optimization Example (Example)</vt:lpstr>
      <vt:lpstr>Summary</vt:lpstr>
      <vt:lpstr>The workshop  Boutique Hotel  Student Accommodation Building  Serviced Apartment with Workspace  Apartment Block – Vacation Rentals  Co-Lliving building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Edwards, Alan</dc:creator>
  <cp:lastModifiedBy>Meg Rapley</cp:lastModifiedBy>
  <cp:revision>3</cp:revision>
  <dcterms:created xsi:type="dcterms:W3CDTF">2025-01-23T15:03:01Z</dcterms:created>
  <dcterms:modified xsi:type="dcterms:W3CDTF">2025-01-28T12:54:26Z</dcterms:modified>
</cp:coreProperties>
</file>